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92"/>
  </p:notesMasterIdLst>
  <p:sldIdLst>
    <p:sldId id="274" r:id="rId2"/>
    <p:sldId id="326" r:id="rId3"/>
    <p:sldId id="325" r:id="rId4"/>
    <p:sldId id="256" r:id="rId5"/>
    <p:sldId id="335" r:id="rId6"/>
    <p:sldId id="338" r:id="rId7"/>
    <p:sldId id="275" r:id="rId8"/>
    <p:sldId id="327" r:id="rId9"/>
    <p:sldId id="341" r:id="rId10"/>
    <p:sldId id="340" r:id="rId11"/>
    <p:sldId id="345" r:id="rId12"/>
    <p:sldId id="333" r:id="rId13"/>
    <p:sldId id="257" r:id="rId14"/>
    <p:sldId id="336" r:id="rId15"/>
    <p:sldId id="339" r:id="rId16"/>
    <p:sldId id="346" r:id="rId17"/>
    <p:sldId id="258" r:id="rId18"/>
    <p:sldId id="260" r:id="rId19"/>
    <p:sldId id="259" r:id="rId20"/>
    <p:sldId id="261" r:id="rId21"/>
    <p:sldId id="329" r:id="rId22"/>
    <p:sldId id="342" r:id="rId23"/>
    <p:sldId id="343" r:id="rId24"/>
    <p:sldId id="344" r:id="rId25"/>
    <p:sldId id="331" r:id="rId26"/>
    <p:sldId id="347" r:id="rId27"/>
    <p:sldId id="330" r:id="rId28"/>
    <p:sldId id="262" r:id="rId29"/>
    <p:sldId id="263" r:id="rId30"/>
    <p:sldId id="264" r:id="rId31"/>
    <p:sldId id="265" r:id="rId32"/>
    <p:sldId id="332" r:id="rId33"/>
    <p:sldId id="269" r:id="rId34"/>
    <p:sldId id="266" r:id="rId35"/>
    <p:sldId id="267" r:id="rId36"/>
    <p:sldId id="268" r:id="rId37"/>
    <p:sldId id="271" r:id="rId38"/>
    <p:sldId id="270" r:id="rId39"/>
    <p:sldId id="273" r:id="rId40"/>
    <p:sldId id="334" r:id="rId41"/>
    <p:sldId id="348" r:id="rId42"/>
    <p:sldId id="276" r:id="rId43"/>
    <p:sldId id="277" r:id="rId44"/>
    <p:sldId id="278" r:id="rId45"/>
    <p:sldId id="279" r:id="rId46"/>
    <p:sldId id="280" r:id="rId47"/>
    <p:sldId id="281" r:id="rId48"/>
    <p:sldId id="282" r:id="rId49"/>
    <p:sldId id="283" r:id="rId50"/>
    <p:sldId id="284" r:id="rId51"/>
    <p:sldId id="285" r:id="rId52"/>
    <p:sldId id="286" r:id="rId53"/>
    <p:sldId id="287" r:id="rId54"/>
    <p:sldId id="288" r:id="rId55"/>
    <p:sldId id="289" r:id="rId56"/>
    <p:sldId id="290" r:id="rId57"/>
    <p:sldId id="291" r:id="rId58"/>
    <p:sldId id="292" r:id="rId59"/>
    <p:sldId id="293" r:id="rId60"/>
    <p:sldId id="294" r:id="rId61"/>
    <p:sldId id="295" r:id="rId62"/>
    <p:sldId id="296" r:id="rId63"/>
    <p:sldId id="297" r:id="rId64"/>
    <p:sldId id="298" r:id="rId65"/>
    <p:sldId id="299" r:id="rId66"/>
    <p:sldId id="300" r:id="rId67"/>
    <p:sldId id="301" r:id="rId68"/>
    <p:sldId id="302" r:id="rId69"/>
    <p:sldId id="303" r:id="rId70"/>
    <p:sldId id="304" r:id="rId71"/>
    <p:sldId id="305" r:id="rId72"/>
    <p:sldId id="306" r:id="rId73"/>
    <p:sldId id="307" r:id="rId74"/>
    <p:sldId id="308" r:id="rId75"/>
    <p:sldId id="309" r:id="rId76"/>
    <p:sldId id="310" r:id="rId77"/>
    <p:sldId id="311" r:id="rId78"/>
    <p:sldId id="312" r:id="rId79"/>
    <p:sldId id="313" r:id="rId80"/>
    <p:sldId id="314" r:id="rId81"/>
    <p:sldId id="315" r:id="rId82"/>
    <p:sldId id="316" r:id="rId83"/>
    <p:sldId id="317" r:id="rId84"/>
    <p:sldId id="318" r:id="rId85"/>
    <p:sldId id="319" r:id="rId86"/>
    <p:sldId id="320" r:id="rId87"/>
    <p:sldId id="321" r:id="rId88"/>
    <p:sldId id="322" r:id="rId89"/>
    <p:sldId id="323" r:id="rId90"/>
    <p:sldId id="324" r:id="rId9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2D0AA"/>
    <a:srgbClr val="D6D4AD"/>
    <a:srgbClr val="F9F7CA"/>
    <a:srgbClr val="E6E4BA"/>
    <a:srgbClr val="E5E3B7"/>
    <a:srgbClr val="9A2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09" d="100"/>
          <a:sy n="109" d="100"/>
        </p:scale>
        <p:origin x="1674" y="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031273-BA52-624F-A506-5009E093E36F}" type="datetimeFigureOut">
              <a:rPr lang="en-US" smtClean="0"/>
              <a:pPr/>
              <a:t>9/18/2018</a:t>
            </a:fld>
            <a:endParaRPr lang="fr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CA" smtClean="0"/>
              <a:t>Click to edit Master text styles</a:t>
            </a:r>
          </a:p>
          <a:p>
            <a:pPr lvl="1"/>
            <a:r>
              <a:rPr lang="fr-CA" smtClean="0"/>
              <a:t>Second level</a:t>
            </a:r>
          </a:p>
          <a:p>
            <a:pPr lvl="2"/>
            <a:r>
              <a:rPr lang="fr-CA" smtClean="0"/>
              <a:t>Third level</a:t>
            </a:r>
          </a:p>
          <a:p>
            <a:pPr lvl="3"/>
            <a:r>
              <a:rPr lang="fr-CA" smtClean="0"/>
              <a:t>Fourth level</a:t>
            </a:r>
          </a:p>
          <a:p>
            <a:pPr lvl="4"/>
            <a:r>
              <a:rPr lang="fr-CA" smtClean="0"/>
              <a:t>Fifth level</a:t>
            </a:r>
            <a:endParaRPr lang="fr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E9EC49-A744-024D-B412-598341005C5F}" type="slidenum">
              <a:rPr lang="fr-CA" smtClean="0"/>
              <a:pPr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41085550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204024-E469-CF46-9035-0E9D8AC87999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8900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E9EC49-A744-024D-B412-598341005C5F}" type="slidenum">
              <a:rPr lang="fr-CA" smtClean="0"/>
              <a:pPr/>
              <a:t>17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4740785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sz="1200" dirty="0" smtClean="0">
                <a:solidFill>
                  <a:schemeClr val="bg1">
                    <a:lumMod val="65000"/>
                  </a:schemeClr>
                </a:solidFill>
              </a:rPr>
              <a:t>A: Mario        B: Boss (Metal Gear Solid 3)        C: </a:t>
            </a:r>
            <a:r>
              <a:rPr lang="en-US" sz="1200" dirty="0" err="1" smtClean="0">
                <a:solidFill>
                  <a:schemeClr val="bg1">
                    <a:lumMod val="65000"/>
                  </a:schemeClr>
                </a:solidFill>
              </a:rPr>
              <a:t>Chel</a:t>
            </a:r>
            <a:r>
              <a:rPr lang="en-US" sz="1200" dirty="0" smtClean="0">
                <a:solidFill>
                  <a:schemeClr val="bg1">
                    <a:lumMod val="65000"/>
                  </a:schemeClr>
                </a:solidFill>
              </a:rPr>
              <a:t> (Portal)        D: Lara Croft (Tomb Raider)   </a:t>
            </a:r>
          </a:p>
          <a:p>
            <a:pPr algn="ctr"/>
            <a:r>
              <a:rPr lang="en-US" sz="1200" dirty="0" smtClean="0">
                <a:solidFill>
                  <a:schemeClr val="bg1">
                    <a:lumMod val="65000"/>
                  </a:schemeClr>
                </a:solidFill>
              </a:rPr>
              <a:t>E: Heavy Weapons Guy (Team Fortress 2)         F: Lara Croft (2012 reboot)        G: Claire Redfield (Resident Evil 2)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E9EC49-A744-024D-B412-598341005C5F}" type="slidenum">
              <a:rPr lang="fr-CA" smtClean="0"/>
              <a:pPr/>
              <a:t>27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1424266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smtClean="0"/>
              <a:t>Et en </a:t>
            </a:r>
            <a:r>
              <a:rPr lang="en-US" sz="1200" dirty="0" err="1" smtClean="0"/>
              <a:t>parlant</a:t>
            </a:r>
            <a:r>
              <a:rPr lang="en-US" sz="1200" dirty="0" smtClean="0"/>
              <a:t> de badass…</a:t>
            </a: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E9EC49-A744-024D-B412-598341005C5F}" type="slidenum">
              <a:rPr lang="fr-CA" smtClean="0"/>
              <a:pPr/>
              <a:t>36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7084749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E9EC49-A744-024D-B412-598341005C5F}" type="slidenum">
              <a:rPr lang="fr-CA" smtClean="0"/>
              <a:pPr/>
              <a:t>38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8515279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E9EC49-A744-024D-B412-598341005C5F}" type="slidenum">
              <a:rPr lang="fr-CA" smtClean="0"/>
              <a:pPr/>
              <a:t>3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7331520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E9EC49-A744-024D-B412-598341005C5F}" type="slidenum">
              <a:rPr lang="fr-CA" smtClean="0"/>
              <a:pPr/>
              <a:t>6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7331520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E9EC49-A744-024D-B412-598341005C5F}" type="slidenum">
              <a:rPr lang="fr-CA" smtClean="0"/>
              <a:pPr/>
              <a:t>8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7331520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E9EC49-A744-024D-B412-598341005C5F}" type="slidenum">
              <a:rPr lang="fr-CA" smtClean="0"/>
              <a:pPr/>
              <a:t>10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7331520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E9EC49-A744-024D-B412-598341005C5F}" type="slidenum">
              <a:rPr lang="fr-CA" smtClean="0"/>
              <a:pPr/>
              <a:t>13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7331520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E9EC49-A744-024D-B412-598341005C5F}" type="slidenum">
              <a:rPr lang="fr-CA" smtClean="0"/>
              <a:pPr/>
              <a:t>14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7331520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E9EC49-A744-024D-B412-598341005C5F}" type="slidenum">
              <a:rPr lang="fr-CA" smtClean="0"/>
              <a:pPr/>
              <a:t>15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7331520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E9EC49-A744-024D-B412-598341005C5F}" type="slidenum">
              <a:rPr lang="fr-CA" smtClean="0"/>
              <a:pPr/>
              <a:t>16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7331520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157319"/>
            <a:ext cx="8915400" cy="877824"/>
          </a:xfrm>
        </p:spPr>
        <p:txBody>
          <a:bodyPr/>
          <a:lstStyle/>
          <a:p>
            <a:r>
              <a:rPr lang="fr-CA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034553"/>
            <a:ext cx="8001000" cy="3823447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608" tIns="91440" rIns="274320" bIns="91440" rtlCol="0" anchor="t" anchorCtr="0">
            <a:normAutofit/>
          </a:bodyPr>
          <a:lstStyle>
            <a:lvl1pPr marL="0" indent="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CA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1DBD5-055C-7A4E-A69A-4BEB44ED92EC}" type="datetimeFigureOut">
              <a:rPr lang="en-US" smtClean="0"/>
              <a:pPr/>
              <a:t>9/18/2018</a:t>
            </a:fld>
            <a:endParaRPr lang="fr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BD0E8-6A47-A144-998D-842D9657C8E2}" type="slidenum">
              <a:rPr lang="fr-CA" smtClean="0"/>
              <a:pPr/>
              <a:t>‹N°›</a:t>
            </a:fld>
            <a:endParaRPr lang="fr-CA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24712"/>
            <a:ext cx="8915400" cy="914400"/>
          </a:xfrm>
          <a:solidFill>
            <a:schemeClr val="tx2"/>
          </a:solidFill>
        </p:spPr>
        <p:txBody>
          <a:bodyPr vert="horz" lIns="1188720" tIns="45720" rIns="274320" bIns="45720" rtlCol="0" anchor="ctr">
            <a:norm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A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487987" y="2048256"/>
            <a:ext cx="3427413" cy="4206240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CA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2039112"/>
            <a:ext cx="4572000" cy="4224528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608" tIns="274320" rIns="274320" bIns="274320" rtlCol="0" anchor="t" anchorCtr="0">
            <a:normAutofit/>
          </a:bodyPr>
          <a:lstStyle>
            <a:lvl1pPr marL="0" indent="0"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None/>
            </a:pPr>
            <a:r>
              <a:rPr lang="fr-CA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</p:spPr>
        <p:txBody>
          <a:bodyPr/>
          <a:lstStyle/>
          <a:p>
            <a:fld id="{4591DBD5-055C-7A4E-A69A-4BEB44ED92EC}" type="datetimeFigureOut">
              <a:rPr lang="en-US" smtClean="0"/>
              <a:pPr/>
              <a:t>9/18/2018</a:t>
            </a:fld>
            <a:endParaRPr lang="fr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BD0E8-6A47-A144-998D-842D9657C8E2}" type="slidenum">
              <a:rPr lang="fr-CA" smtClean="0"/>
              <a:pPr/>
              <a:t>‹N°›</a:t>
            </a:fld>
            <a:endParaRPr lang="fr-CA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</p:spPr>
        <p:txBody>
          <a:bodyPr tIns="137160" bIns="137160" anchor="b" anchorCtr="0">
            <a:normAutofit/>
          </a:bodyPr>
          <a:lstStyle>
            <a:lvl1pPr>
              <a:defRPr sz="2400"/>
            </a:lvl1pPr>
          </a:lstStyle>
          <a:p>
            <a:r>
              <a:rPr lang="fr-CA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02305"/>
            <a:ext cx="8001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608" tIns="137160" rIns="274320" bIns="137160" rtlCol="0" anchor="t" anchorCtr="0">
            <a:normAutofit/>
          </a:bodyPr>
          <a:lstStyle>
            <a:lvl1pPr marL="0" indent="0" algn="l" defTabSz="914400" rtl="0" eaLnBrk="1" latinLnBrk="0" hangingPunct="1">
              <a:spcBef>
                <a:spcPts val="300"/>
              </a:spcBef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CA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1DBD5-055C-7A4E-A69A-4BEB44ED92EC}" type="datetimeFigureOut">
              <a:rPr lang="en-US" smtClean="0"/>
              <a:pPr/>
              <a:t>9/18/2018</a:t>
            </a:fld>
            <a:endParaRPr lang="fr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7988300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fr-CA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</p:spPr>
        <p:txBody>
          <a:bodyPr tIns="137160" bIns="137160" anchor="b" anchorCtr="0">
            <a:normAutofit/>
          </a:bodyPr>
          <a:lstStyle>
            <a:lvl1pPr>
              <a:defRPr sz="2400"/>
            </a:lvl1pPr>
          </a:lstStyle>
          <a:p>
            <a:r>
              <a:rPr lang="fr-CA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02305"/>
            <a:ext cx="8001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608" tIns="137160" rIns="274320" bIns="137160" rtlCol="0" anchor="t" anchorCtr="0">
            <a:normAutofit/>
          </a:bodyPr>
          <a:lstStyle>
            <a:lvl1pPr marL="0" indent="0" algn="l" defTabSz="914400" rtl="0" eaLnBrk="1" latinLnBrk="0" hangingPunct="1">
              <a:spcBef>
                <a:spcPts val="300"/>
              </a:spcBef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CA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</p:spPr>
        <p:txBody>
          <a:bodyPr/>
          <a:lstStyle/>
          <a:p>
            <a:fld id="{4591DBD5-055C-7A4E-A69A-4BEB44ED92EC}" type="datetimeFigureOut">
              <a:rPr lang="en-US" smtClean="0"/>
              <a:pPr/>
              <a:t>9/18/2018</a:t>
            </a:fld>
            <a:endParaRPr lang="fr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3986784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fr-CA" smtClean="0"/>
              <a:t>Drag picture to placeholder or click icon to add</a:t>
            </a:r>
            <a:endParaRPr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4928616" y="1129553"/>
            <a:ext cx="3986784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fr-CA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</p:spPr>
        <p:txBody>
          <a:bodyPr tIns="137160" bIns="137160" anchor="b" anchorCtr="0">
            <a:normAutofit/>
          </a:bodyPr>
          <a:lstStyle>
            <a:lvl1pPr>
              <a:defRPr sz="2400"/>
            </a:lvl1pPr>
          </a:lstStyle>
          <a:p>
            <a:r>
              <a:rPr lang="fr-CA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02305"/>
            <a:ext cx="8001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608" tIns="137160" rIns="274320" bIns="137160" rtlCol="0" anchor="t" anchorCtr="0">
            <a:normAutofit/>
          </a:bodyPr>
          <a:lstStyle>
            <a:lvl1pPr marL="0" indent="0" algn="l" defTabSz="914400" rtl="0" eaLnBrk="1" latinLnBrk="0" hangingPunct="1">
              <a:spcBef>
                <a:spcPts val="300"/>
              </a:spcBef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CA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</p:spPr>
        <p:txBody>
          <a:bodyPr/>
          <a:lstStyle/>
          <a:p>
            <a:fld id="{4591DBD5-055C-7A4E-A69A-4BEB44ED92EC}" type="datetimeFigureOut">
              <a:rPr lang="en-US" smtClean="0"/>
              <a:pPr/>
              <a:t>9/18/2018</a:t>
            </a:fld>
            <a:endParaRPr lang="fr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6601968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fr-CA" smtClean="0"/>
              <a:t>Drag picture to placeholder or click icon to add</a:t>
            </a:r>
            <a:endParaRPr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7543800" y="1129553"/>
            <a:ext cx="1371600" cy="148132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fr-CA" smtClean="0"/>
              <a:t>Drag picture to placeholder or click icon to add</a:t>
            </a:r>
            <a:endParaRPr/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7543800" y="2629169"/>
            <a:ext cx="1371600" cy="148132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fr-CA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fr-CA" smtClean="0"/>
              <a:t>Click to edit Master text styles</a:t>
            </a:r>
          </a:p>
          <a:p>
            <a:pPr lvl="1"/>
            <a:r>
              <a:rPr lang="fr-CA" smtClean="0"/>
              <a:t>Second level</a:t>
            </a:r>
          </a:p>
          <a:p>
            <a:pPr lvl="2"/>
            <a:r>
              <a:rPr lang="fr-CA" smtClean="0"/>
              <a:t>Third level</a:t>
            </a:r>
          </a:p>
          <a:p>
            <a:pPr lvl="3"/>
            <a:r>
              <a:rPr lang="fr-CA" smtClean="0"/>
              <a:t>Fourth level</a:t>
            </a:r>
          </a:p>
          <a:p>
            <a:pPr lvl="4"/>
            <a:r>
              <a:rPr lang="fr-CA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1DBD5-055C-7A4E-A69A-4BEB44ED92EC}" type="datetimeFigureOut">
              <a:rPr lang="en-US" smtClean="0"/>
              <a:pPr/>
              <a:t>9/18/2018</a:t>
            </a:fld>
            <a:endParaRPr lang="fr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BD0E8-6A47-A144-998D-842D9657C8E2}" type="slidenum">
              <a:rPr lang="fr-CA" smtClean="0"/>
              <a:pPr/>
              <a:t>‹N°›</a:t>
            </a:fld>
            <a:endParaRPr lang="fr-CA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87553" y="1129554"/>
            <a:ext cx="914400" cy="5533278"/>
          </a:xfrm>
        </p:spPr>
        <p:txBody>
          <a:bodyPr vert="eaVert" lIns="274320" tIns="685800" bIns="685800"/>
          <a:lstStyle/>
          <a:p>
            <a:r>
              <a:rPr lang="fr-CA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17600" y="1734671"/>
            <a:ext cx="6426200" cy="4542304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fr-CA" smtClean="0"/>
              <a:t>Click to edit Master text styles</a:t>
            </a:r>
          </a:p>
          <a:p>
            <a:pPr lvl="1"/>
            <a:r>
              <a:rPr lang="fr-CA" smtClean="0"/>
              <a:t>Second level</a:t>
            </a:r>
          </a:p>
          <a:p>
            <a:pPr lvl="2"/>
            <a:r>
              <a:rPr lang="fr-CA" smtClean="0"/>
              <a:t>Third level</a:t>
            </a:r>
          </a:p>
          <a:p>
            <a:pPr lvl="3"/>
            <a:r>
              <a:rPr lang="fr-CA" smtClean="0"/>
              <a:t>Fourth level</a:t>
            </a:r>
          </a:p>
          <a:p>
            <a:pPr lvl="4"/>
            <a:r>
              <a:rPr lang="fr-CA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1DBD5-055C-7A4E-A69A-4BEB44ED92EC}" type="datetimeFigureOut">
              <a:rPr lang="en-US" smtClean="0"/>
              <a:pPr/>
              <a:t>9/18/2018</a:t>
            </a:fld>
            <a:endParaRPr lang="fr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BD0E8-6A47-A144-998D-842D9657C8E2}" type="slidenum">
              <a:rPr lang="fr-CA" smtClean="0"/>
              <a:pPr/>
              <a:t>‹N°›</a:t>
            </a:fld>
            <a:endParaRPr lang="fr-CA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>
              <a:spcBef>
                <a:spcPts val="1200"/>
              </a:spcBef>
              <a:defRPr/>
            </a:lvl2pPr>
            <a:lvl3pPr>
              <a:spcBef>
                <a:spcPts val="1200"/>
              </a:spcBef>
              <a:defRPr/>
            </a:lvl3pPr>
            <a:lvl4pPr>
              <a:spcBef>
                <a:spcPts val="1200"/>
              </a:spcBef>
              <a:defRPr/>
            </a:lvl4pPr>
            <a:lvl5pPr>
              <a:defRPr/>
            </a:lvl5pPr>
          </a:lstStyle>
          <a:p>
            <a:pPr lvl="0"/>
            <a:r>
              <a:rPr lang="fr-CA" dirty="0" smtClean="0"/>
              <a:t>Click to </a:t>
            </a:r>
            <a:r>
              <a:rPr lang="fr-CA" dirty="0" err="1" smtClean="0"/>
              <a:t>edit</a:t>
            </a:r>
            <a:r>
              <a:rPr lang="fr-CA" dirty="0" smtClean="0"/>
              <a:t> Master </a:t>
            </a:r>
            <a:r>
              <a:rPr lang="fr-CA" dirty="0" err="1" smtClean="0"/>
              <a:t>text</a:t>
            </a:r>
            <a:r>
              <a:rPr lang="fr-CA" dirty="0" smtClean="0"/>
              <a:t> styles</a:t>
            </a:r>
          </a:p>
          <a:p>
            <a:pPr lvl="1"/>
            <a:r>
              <a:rPr lang="fr-CA" dirty="0" smtClean="0"/>
              <a:t>Second </a:t>
            </a:r>
            <a:r>
              <a:rPr lang="fr-CA" dirty="0" err="1" smtClean="0"/>
              <a:t>level</a:t>
            </a:r>
            <a:endParaRPr lang="fr-CA" dirty="0" smtClean="0"/>
          </a:p>
          <a:p>
            <a:pPr lvl="2"/>
            <a:r>
              <a:rPr lang="fr-CA" dirty="0" err="1" smtClean="0"/>
              <a:t>Third</a:t>
            </a:r>
            <a:r>
              <a:rPr lang="fr-CA" dirty="0" smtClean="0"/>
              <a:t> </a:t>
            </a:r>
            <a:r>
              <a:rPr lang="fr-CA" dirty="0" err="1" smtClean="0"/>
              <a:t>level</a:t>
            </a:r>
            <a:endParaRPr lang="fr-CA" dirty="0" smtClean="0"/>
          </a:p>
          <a:p>
            <a:pPr lvl="3"/>
            <a:r>
              <a:rPr lang="fr-CA" dirty="0" err="1" smtClean="0"/>
              <a:t>Fourth</a:t>
            </a:r>
            <a:r>
              <a:rPr lang="fr-CA" dirty="0" smtClean="0"/>
              <a:t> </a:t>
            </a:r>
            <a:r>
              <a:rPr lang="fr-CA" dirty="0" err="1" smtClean="0"/>
              <a:t>level</a:t>
            </a:r>
            <a:endParaRPr lang="fr-CA" dirty="0" smtClean="0"/>
          </a:p>
          <a:p>
            <a:pPr lvl="4"/>
            <a:r>
              <a:rPr lang="fr-CA" dirty="0" err="1" smtClean="0"/>
              <a:t>Fifth</a:t>
            </a:r>
            <a:r>
              <a:rPr lang="fr-CA" dirty="0" smtClean="0"/>
              <a:t> </a:t>
            </a:r>
            <a:r>
              <a:rPr lang="fr-CA" dirty="0" err="1" smtClean="0"/>
              <a:t>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1DBD5-055C-7A4E-A69A-4BEB44ED92EC}" type="datetimeFigureOut">
              <a:rPr lang="en-US" smtClean="0"/>
              <a:pPr/>
              <a:t>9/18/2018</a:t>
            </a:fld>
            <a:endParaRPr lang="fr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BD0E8-6A47-A144-998D-842D9657C8E2}" type="slidenum">
              <a:rPr lang="fr-CA" smtClean="0"/>
              <a:pPr/>
              <a:t>‹N°›</a:t>
            </a:fld>
            <a:endParaRPr lang="fr-CA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5025435"/>
            <a:ext cx="8915400" cy="914400"/>
          </a:xfrm>
        </p:spPr>
        <p:txBody>
          <a:bodyPr/>
          <a:lstStyle/>
          <a:p>
            <a:r>
              <a:rPr lang="fr-CA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943600"/>
            <a:ext cx="8001000" cy="914400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608" tIns="91440" rIns="274320" bIns="91440" rtlCol="0" anchor="t" anchorCtr="0"/>
          <a:lstStyle>
            <a:lvl1pPr marL="0" indent="0" algn="l" defTabSz="914400" rtl="0" eaLnBrk="1" latinLnBrk="0" hangingPunct="1">
              <a:spcBef>
                <a:spcPts val="300"/>
              </a:spcBef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CA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1DBD5-055C-7A4E-A69A-4BEB44ED92EC}" type="datetimeFigureOut">
              <a:rPr lang="en-US" smtClean="0"/>
              <a:pPr/>
              <a:t>9/18/2018</a:t>
            </a:fld>
            <a:endParaRPr lang="fr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7988300" cy="38862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fr-CA" smtClean="0"/>
              <a:t>Drag picture to placeholder or click icon to add</a:t>
            </a:r>
            <a:endParaRPr/>
          </a:p>
        </p:txBody>
      </p:sp>
      <p:sp>
        <p:nvSpPr>
          <p:cNvPr id="6" name="TextBox 5"/>
          <p:cNvSpPr txBox="1"/>
          <p:nvPr/>
        </p:nvSpPr>
        <p:spPr>
          <a:xfrm>
            <a:off x="8692431" y="6006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200399"/>
            <a:ext cx="8915400" cy="2286000"/>
          </a:xfrm>
          <a:solidFill>
            <a:schemeClr val="tx2"/>
          </a:solidFill>
        </p:spPr>
        <p:txBody>
          <a:bodyPr vert="horz" lIns="1188720" tIns="45720" rIns="274320" bIns="45720" rtlCol="0" anchor="b" anchorCtr="0">
            <a:norm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A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5484607"/>
            <a:ext cx="8001000" cy="777240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608" tIns="91440" rIns="274320" bIns="91440" rtlCol="0" anchor="ctr" anchorCtr="0">
            <a:normAutofit/>
          </a:bodyPr>
          <a:lstStyle>
            <a:lvl1pPr marL="0" indent="0" algn="l" defTabSz="914400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 pitchFamily="18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CA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1DBD5-055C-7A4E-A69A-4BEB44ED92EC}" type="datetimeFigureOut">
              <a:rPr lang="en-US" smtClean="0"/>
              <a:pPr/>
              <a:t>9/18/2018</a:t>
            </a:fld>
            <a:endParaRPr lang="fr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BD0E8-6A47-A144-998D-842D9657C8E2}" type="slidenum">
              <a:rPr lang="fr-CA" smtClean="0"/>
              <a:pPr/>
              <a:t>‹N°›</a:t>
            </a:fld>
            <a:endParaRPr lang="fr-CA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17600" y="2595563"/>
            <a:ext cx="3566160" cy="368141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1800"/>
            </a:lvl6pPr>
            <a:lvl7pPr marL="2055813" indent="-344488">
              <a:defRPr sz="1800"/>
            </a:lvl7pPr>
            <a:lvl8pPr marL="2055813" indent="-344488">
              <a:defRPr sz="1800"/>
            </a:lvl8pPr>
            <a:lvl9pPr marL="2055813" indent="-344488">
              <a:defRPr sz="1800"/>
            </a:lvl9pPr>
          </a:lstStyle>
          <a:p>
            <a:pPr lvl="0"/>
            <a:r>
              <a:rPr lang="fr-CA" smtClean="0"/>
              <a:t>Click to edit Master text styles</a:t>
            </a:r>
          </a:p>
          <a:p>
            <a:pPr lvl="1"/>
            <a:r>
              <a:rPr lang="fr-CA" smtClean="0"/>
              <a:t>Second level</a:t>
            </a:r>
          </a:p>
          <a:p>
            <a:pPr lvl="2"/>
            <a:r>
              <a:rPr lang="fr-CA" smtClean="0"/>
              <a:t>Third level</a:t>
            </a:r>
          </a:p>
          <a:p>
            <a:pPr lvl="3"/>
            <a:r>
              <a:rPr lang="fr-CA" smtClean="0"/>
              <a:t>Fourth level</a:t>
            </a:r>
          </a:p>
          <a:p>
            <a:pPr lvl="4"/>
            <a:r>
              <a:rPr lang="fr-CA" smtClean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7534" y="2595563"/>
            <a:ext cx="3566160" cy="368141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1800"/>
            </a:lvl6pPr>
            <a:lvl7pPr marL="2055813" indent="-344488">
              <a:defRPr sz="1800"/>
            </a:lvl7pPr>
            <a:lvl8pPr marL="2055813" indent="-344488">
              <a:defRPr sz="1800"/>
            </a:lvl8pPr>
            <a:lvl9pPr marL="2055813" indent="-344488">
              <a:defRPr sz="1800"/>
            </a:lvl9pPr>
          </a:lstStyle>
          <a:p>
            <a:pPr lvl="0"/>
            <a:r>
              <a:rPr lang="fr-CA" smtClean="0"/>
              <a:t>Click to edit Master text styles</a:t>
            </a:r>
          </a:p>
          <a:p>
            <a:pPr lvl="1"/>
            <a:r>
              <a:rPr lang="fr-CA" smtClean="0"/>
              <a:t>Second level</a:t>
            </a:r>
          </a:p>
          <a:p>
            <a:pPr lvl="2"/>
            <a:r>
              <a:rPr lang="fr-CA" smtClean="0"/>
              <a:t>Third level</a:t>
            </a:r>
          </a:p>
          <a:p>
            <a:pPr lvl="3"/>
            <a:r>
              <a:rPr lang="fr-CA" smtClean="0"/>
              <a:t>Fourth level</a:t>
            </a:r>
          </a:p>
          <a:p>
            <a:pPr lvl="4"/>
            <a:r>
              <a:rPr lang="fr-CA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</p:spPr>
        <p:txBody>
          <a:bodyPr/>
          <a:lstStyle/>
          <a:p>
            <a:fld id="{4591DBD5-055C-7A4E-A69A-4BEB44ED92EC}" type="datetimeFigureOut">
              <a:rPr lang="en-US" smtClean="0"/>
              <a:pPr/>
              <a:t>9/18/2018</a:t>
            </a:fld>
            <a:endParaRPr lang="fr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BD0E8-6A47-A144-998D-842D9657C8E2}" type="slidenum">
              <a:rPr lang="fr-CA" smtClean="0"/>
              <a:pPr/>
              <a:t>‹N°›</a:t>
            </a:fld>
            <a:endParaRPr lang="fr-CA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CA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588" y="2017713"/>
            <a:ext cx="3566160" cy="877887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CA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588" y="3065929"/>
            <a:ext cx="3566160" cy="321104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1600"/>
            </a:lvl6pPr>
            <a:lvl7pPr marL="2055813" indent="-344488">
              <a:defRPr sz="1600"/>
            </a:lvl7pPr>
            <a:lvl8pPr marL="2055813" indent="-344488">
              <a:defRPr sz="1600"/>
            </a:lvl8pPr>
            <a:lvl9pPr marL="2055813" indent="-344488">
              <a:defRPr sz="1600"/>
            </a:lvl9pPr>
          </a:lstStyle>
          <a:p>
            <a:pPr lvl="0"/>
            <a:r>
              <a:rPr lang="fr-CA" smtClean="0"/>
              <a:t>Click to edit Master text styles</a:t>
            </a:r>
          </a:p>
          <a:p>
            <a:pPr lvl="1"/>
            <a:r>
              <a:rPr lang="fr-CA" smtClean="0"/>
              <a:t>Second level</a:t>
            </a:r>
          </a:p>
          <a:p>
            <a:pPr lvl="2"/>
            <a:r>
              <a:rPr lang="fr-CA" smtClean="0"/>
              <a:t>Third level</a:t>
            </a:r>
          </a:p>
          <a:p>
            <a:pPr lvl="3"/>
            <a:r>
              <a:rPr lang="fr-CA" smtClean="0"/>
              <a:t>Fourth level</a:t>
            </a:r>
          </a:p>
          <a:p>
            <a:pPr lvl="4"/>
            <a:r>
              <a:rPr lang="fr-CA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47534" y="2017713"/>
            <a:ext cx="3566160" cy="877887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CA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47534" y="3065929"/>
            <a:ext cx="3566160" cy="321104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1600"/>
            </a:lvl6pPr>
            <a:lvl7pPr marL="2055813" indent="-344488">
              <a:defRPr sz="1600"/>
            </a:lvl7pPr>
            <a:lvl8pPr marL="2055813" indent="-344488">
              <a:defRPr sz="1600"/>
            </a:lvl8pPr>
            <a:lvl9pPr marL="2055813" indent="-344488">
              <a:defRPr sz="1600"/>
            </a:lvl9pPr>
          </a:lstStyle>
          <a:p>
            <a:pPr lvl="0"/>
            <a:r>
              <a:rPr lang="fr-CA" smtClean="0"/>
              <a:t>Click to edit Master text styles</a:t>
            </a:r>
          </a:p>
          <a:p>
            <a:pPr lvl="1"/>
            <a:r>
              <a:rPr lang="fr-CA" smtClean="0"/>
              <a:t>Second level</a:t>
            </a:r>
          </a:p>
          <a:p>
            <a:pPr lvl="2"/>
            <a:r>
              <a:rPr lang="fr-CA" smtClean="0"/>
              <a:t>Third level</a:t>
            </a:r>
          </a:p>
          <a:p>
            <a:pPr lvl="3"/>
            <a:r>
              <a:rPr lang="fr-CA" smtClean="0"/>
              <a:t>Fourth level</a:t>
            </a:r>
          </a:p>
          <a:p>
            <a:pPr lvl="4"/>
            <a:r>
              <a:rPr lang="fr-CA" smtClean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</p:spPr>
        <p:txBody>
          <a:bodyPr/>
          <a:lstStyle/>
          <a:p>
            <a:fld id="{4591DBD5-055C-7A4E-A69A-4BEB44ED92EC}" type="datetimeFigureOut">
              <a:rPr lang="en-US" smtClean="0"/>
              <a:pPr/>
              <a:t>9/18/2018</a:t>
            </a:fld>
            <a:endParaRPr lang="fr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120588" y="188259"/>
            <a:ext cx="2895600" cy="365125"/>
          </a:xfrm>
        </p:spPr>
        <p:txBody>
          <a:bodyPr/>
          <a:lstStyle/>
          <a:p>
            <a:endParaRPr lang="fr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BD0E8-6A47-A144-998D-842D9657C8E2}" type="slidenum">
              <a:rPr lang="fr-CA" smtClean="0"/>
              <a:pPr/>
              <a:t>‹N°›</a:t>
            </a:fld>
            <a:endParaRPr lang="fr-CA"/>
          </a:p>
        </p:txBody>
      </p:sp>
      <p:cxnSp>
        <p:nvCxnSpPr>
          <p:cNvPr id="11" name="Straight Connector 10"/>
          <p:cNvCxnSpPr/>
          <p:nvPr/>
        </p:nvCxnSpPr>
        <p:spPr>
          <a:xfrm>
            <a:off x="1212028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5238974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212028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5238974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212028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238974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1DBD5-055C-7A4E-A69A-4BEB44ED92EC}" type="datetimeFigureOut">
              <a:rPr lang="en-US" smtClean="0"/>
              <a:pPr/>
              <a:t>9/18/2018</a:t>
            </a:fld>
            <a:endParaRPr lang="fr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BD0E8-6A47-A144-998D-842D9657C8E2}" type="slidenum">
              <a:rPr lang="fr-CA" smtClean="0"/>
              <a:pPr/>
              <a:t>‹N°›</a:t>
            </a:fld>
            <a:endParaRPr lang="fr-CA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1DBD5-055C-7A4E-A69A-4BEB44ED92EC}" type="datetimeFigureOut">
              <a:rPr lang="en-US" smtClean="0"/>
              <a:pPr/>
              <a:t>9/18/2018</a:t>
            </a:fld>
            <a:endParaRPr lang="fr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BD0E8-6A47-A144-998D-842D9657C8E2}" type="slidenum">
              <a:rPr lang="fr-CA" smtClean="0"/>
              <a:pPr/>
              <a:t>‹N°›</a:t>
            </a:fld>
            <a:endParaRPr lang="fr-CA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24712"/>
            <a:ext cx="8915400" cy="914400"/>
          </a:xfrm>
          <a:solidFill>
            <a:schemeClr val="tx2"/>
          </a:solidFill>
        </p:spPr>
        <p:txBody>
          <a:bodyPr vert="horz" lIns="1188720" tIns="45720" rIns="274320" bIns="45720" rtlCol="0" anchor="ctr">
            <a:norm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A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47534" y="2590800"/>
            <a:ext cx="3566160" cy="3686175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2000"/>
            </a:lvl6pPr>
            <a:lvl7pPr marL="2055813" indent="-344488">
              <a:defRPr sz="2000"/>
            </a:lvl7pPr>
            <a:lvl8pPr marL="2055813" indent="-344488">
              <a:defRPr sz="2000"/>
            </a:lvl8pPr>
            <a:lvl9pPr marL="2055813" indent="-344488">
              <a:defRPr sz="2000"/>
            </a:lvl9pPr>
          </a:lstStyle>
          <a:p>
            <a:pPr lvl="0"/>
            <a:r>
              <a:rPr lang="fr-CA" smtClean="0"/>
              <a:t>Click to edit Master text styles</a:t>
            </a:r>
          </a:p>
          <a:p>
            <a:pPr lvl="1"/>
            <a:r>
              <a:rPr lang="fr-CA" smtClean="0"/>
              <a:t>Second level</a:t>
            </a:r>
          </a:p>
          <a:p>
            <a:pPr lvl="2"/>
            <a:r>
              <a:rPr lang="fr-CA" smtClean="0"/>
              <a:t>Third level</a:t>
            </a:r>
          </a:p>
          <a:p>
            <a:pPr lvl="3"/>
            <a:r>
              <a:rPr lang="fr-CA" smtClean="0"/>
              <a:t>Fourth level</a:t>
            </a:r>
          </a:p>
          <a:p>
            <a:pPr lvl="4"/>
            <a:r>
              <a:rPr lang="fr-CA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00952" y="2039111"/>
            <a:ext cx="3566160" cy="4224528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608" tIns="274320" rIns="274320" bIns="274320" rtlCol="0" anchor="t" anchorCtr="0">
            <a:normAutofit/>
          </a:bodyPr>
          <a:lstStyle>
            <a:lvl1pPr marL="0" indent="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CA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</p:spPr>
        <p:txBody>
          <a:bodyPr/>
          <a:lstStyle/>
          <a:p>
            <a:fld id="{4591DBD5-055C-7A4E-A69A-4BEB44ED92EC}" type="datetimeFigureOut">
              <a:rPr lang="en-US" smtClean="0"/>
              <a:pPr/>
              <a:t>9/18/2018</a:t>
            </a:fld>
            <a:endParaRPr lang="fr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BD0E8-6A47-A144-998D-842D9657C8E2}" type="slidenum">
              <a:rPr lang="fr-CA" smtClean="0"/>
              <a:pPr/>
              <a:t>‹N°›</a:t>
            </a:fld>
            <a:endParaRPr lang="fr-CA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1123856"/>
            <a:ext cx="8913813" cy="914400"/>
          </a:xfrm>
          <a:prstGeom prst="rect">
            <a:avLst/>
          </a:prstGeom>
          <a:solidFill>
            <a:schemeClr val="tx2"/>
          </a:solidFill>
        </p:spPr>
        <p:txBody>
          <a:bodyPr vert="horz" lIns="1188720" tIns="45720" rIns="274320" bIns="45720" rtlCol="0" anchor="ctr">
            <a:normAutofit/>
          </a:bodyPr>
          <a:lstStyle/>
          <a:p>
            <a:r>
              <a:rPr lang="fr-CA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4424" y="2595562"/>
            <a:ext cx="7610476" cy="36707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CA" smtClean="0"/>
              <a:t>Click to edit Master text styles</a:t>
            </a:r>
          </a:p>
          <a:p>
            <a:pPr lvl="1"/>
            <a:r>
              <a:rPr lang="fr-CA" smtClean="0"/>
              <a:t>Second level</a:t>
            </a:r>
          </a:p>
          <a:p>
            <a:pPr lvl="2"/>
            <a:r>
              <a:rPr lang="fr-CA" smtClean="0"/>
              <a:t>Third level</a:t>
            </a:r>
          </a:p>
          <a:p>
            <a:pPr lvl="3"/>
            <a:r>
              <a:rPr lang="fr-CA" smtClean="0"/>
              <a:t>Fourth level</a:t>
            </a:r>
          </a:p>
          <a:p>
            <a:pPr lvl="4"/>
            <a:r>
              <a:rPr lang="fr-CA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80094" y="18825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591DBD5-055C-7A4E-A69A-4BEB44ED92EC}" type="datetimeFigureOut">
              <a:rPr lang="en-US" smtClean="0"/>
              <a:pPr/>
              <a:t>9/18/2018</a:t>
            </a:fld>
            <a:endParaRPr lang="fr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20588" y="188259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fr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89894" y="6569075"/>
            <a:ext cx="457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B08BD0E8-6A47-A144-998D-842D9657C8E2}" type="slidenum">
              <a:rPr lang="fr-CA" smtClean="0"/>
              <a:pPr/>
              <a:t>‹N°›</a:t>
            </a:fld>
            <a:endParaRPr lang="fr-CA"/>
          </a:p>
        </p:txBody>
      </p:sp>
      <p:sp>
        <p:nvSpPr>
          <p:cNvPr id="7" name="Rectangle 6"/>
          <p:cNvSpPr/>
          <p:nvPr/>
        </p:nvSpPr>
        <p:spPr>
          <a:xfrm>
            <a:off x="914400" y="0"/>
            <a:ext cx="7999413" cy="18288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914400" y="6675120"/>
            <a:ext cx="7999413" cy="18288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txStyles>
    <p:titleStyle>
      <a:lvl1pPr marL="0" indent="0" algn="l" defTabSz="914400" rtl="0" eaLnBrk="1" latinLnBrk="0" hangingPunct="1">
        <a:spcBef>
          <a:spcPct val="0"/>
        </a:spcBef>
        <a:buNone/>
        <a:defRPr sz="36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2000"/>
        </a:spcBef>
        <a:buClr>
          <a:schemeClr val="accent1"/>
        </a:buClr>
        <a:buFont typeface="Wingdings 2" pitchFamily="18" charset="2"/>
        <a:buChar char="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336550" algn="l" defTabSz="914400" rtl="0" eaLnBrk="1" latinLnBrk="0" hangingPunct="1">
        <a:spcBef>
          <a:spcPts val="6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035050" indent="-349250" algn="l" defTabSz="914400" rtl="0" eaLnBrk="1" latinLnBrk="0" hangingPunct="1">
        <a:spcBef>
          <a:spcPts val="600"/>
        </a:spcBef>
        <a:buClr>
          <a:schemeClr val="accent1"/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371600" indent="-336550" algn="l" defTabSz="914400" rtl="0" eaLnBrk="1" latinLnBrk="0" hangingPunct="1">
        <a:spcBef>
          <a:spcPts val="6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720850" indent="-349250" algn="l" defTabSz="914400" rtl="0" eaLnBrk="1" latinLnBrk="0" hangingPunct="1">
        <a:spcBef>
          <a:spcPts val="600"/>
        </a:spcBef>
        <a:buClr>
          <a:schemeClr val="accent1"/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055813" indent="-344488" algn="l" defTabSz="914400" rtl="0" eaLnBrk="1" latinLnBrk="0" hangingPunct="1">
        <a:spcBef>
          <a:spcPct val="200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398713" indent="-344488" algn="l" defTabSz="914400" rtl="0" eaLnBrk="1" latinLnBrk="0" hangingPunct="1">
        <a:spcBef>
          <a:spcPct val="20000"/>
        </a:spcBef>
        <a:buClr>
          <a:schemeClr val="accent1"/>
        </a:buClr>
        <a:buFont typeface="Wingdings 2" pitchFamily="18" charset="2"/>
        <a:buChar char="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743200" indent="-344488" algn="l" defTabSz="914400" rtl="0" eaLnBrk="1" latinLnBrk="0" hangingPunct="1">
        <a:spcBef>
          <a:spcPct val="200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087688" indent="-344488" algn="l" defTabSz="914400" rtl="0" eaLnBrk="1" latinLnBrk="0" hangingPunct="1">
        <a:spcBef>
          <a:spcPct val="20000"/>
        </a:spcBef>
        <a:buClr>
          <a:schemeClr val="accent1"/>
        </a:buClr>
        <a:buFont typeface="Wingdings 2" pitchFamily="18" charset="2"/>
        <a:buChar char=""/>
        <a:defRPr lang="en-US" sz="1800" kern="120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hyperlink" Target="http://www.worldofleveldesign.com/categories/game_environments_design/silhouette-design-game-environments.php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3.png"/><Relationship Id="rId4" Type="http://schemas.openxmlformats.org/officeDocument/2006/relationships/image" Target="../media/image22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jpe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solidFill>
            <a:schemeClr val="tx2"/>
          </a:solidFill>
        </p:spPr>
        <p:txBody>
          <a:bodyPr>
            <a:normAutofit/>
          </a:bodyPr>
          <a:lstStyle/>
          <a:p>
            <a:r>
              <a:rPr lang="en-US" sz="3000" dirty="0" smtClean="0"/>
              <a:t>LEVEL DESIGN</a:t>
            </a:r>
            <a:endParaRPr lang="en-US" sz="3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398" y="3055819"/>
            <a:ext cx="8229602" cy="436189"/>
          </a:xfrm>
        </p:spPr>
        <p:txBody>
          <a:bodyPr>
            <a:noAutofit/>
          </a:bodyPr>
          <a:lstStyle/>
          <a:p>
            <a:r>
              <a:rPr lang="en-US" dirty="0" smtClean="0"/>
              <a:t>COURS 08 : Donner vie à </a:t>
            </a:r>
            <a:r>
              <a:rPr lang="en-US" dirty="0" err="1" smtClean="0"/>
              <a:t>votre</a:t>
            </a:r>
            <a:r>
              <a:rPr lang="en-US" dirty="0" smtClean="0"/>
              <a:t> </a:t>
            </a:r>
            <a:r>
              <a:rPr lang="en-US" dirty="0" err="1" smtClean="0"/>
              <a:t>environnement</a:t>
            </a:r>
            <a:endParaRPr lang="en-US" dirty="0"/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199362" y="6393827"/>
            <a:ext cx="3741953" cy="314468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vert="horz" lIns="292608" tIns="91440" rIns="274320" bIns="91440" rtlCol="0" anchor="t" anchorCtr="0">
            <a:normAutofit fontScale="85000" lnSpcReduction="20000"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7612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4424" y="1782762"/>
            <a:ext cx="7610476" cy="3670767"/>
          </a:xfrm>
        </p:spPr>
        <p:txBody>
          <a:bodyPr>
            <a:normAutofit/>
          </a:bodyPr>
          <a:lstStyle/>
          <a:p>
            <a:r>
              <a:rPr lang="fr-CA" dirty="0" smtClean="0"/>
              <a:t>Ses </a:t>
            </a:r>
            <a:r>
              <a:rPr lang="fr-CA" b="1" dirty="0" smtClean="0"/>
              <a:t>Substituts</a:t>
            </a:r>
            <a:r>
              <a:rPr lang="fr-CA" dirty="0" smtClean="0"/>
              <a:t> </a:t>
            </a:r>
            <a:r>
              <a:rPr lang="fr-CA" dirty="0"/>
              <a:t>:</a:t>
            </a:r>
          </a:p>
          <a:p>
            <a:pPr marL="800100" lvl="1" indent="-457200"/>
            <a:r>
              <a:rPr lang="fr-CA" dirty="0" smtClean="0"/>
              <a:t>Sont les éléments de décor et d’environnement que vous créez lorsque vous exploitez un environnement « imaginaire » et qui ne sont pas communs aux « références connues » du joueur.</a:t>
            </a:r>
          </a:p>
          <a:p>
            <a:pPr marL="800100" lvl="1" indent="-457200"/>
            <a:r>
              <a:rPr lang="fr-CA" dirty="0" smtClean="0"/>
              <a:t>Il faut parfois expliquer, narrativement ou visuellement ce qu’ils sont.</a:t>
            </a:r>
          </a:p>
          <a:p>
            <a:pPr marL="800100" lvl="1" indent="-457200"/>
            <a:r>
              <a:rPr lang="fr-CA" dirty="0" smtClean="0"/>
              <a:t>Ex.: Tout ce qui vient de l’univers des </a:t>
            </a:r>
            <a:r>
              <a:rPr lang="fr-CA" dirty="0" err="1" smtClean="0"/>
              <a:t>Aliens</a:t>
            </a:r>
            <a:r>
              <a:rPr lang="en-US" dirty="0" smtClean="0"/>
              <a:t>…</a:t>
            </a:r>
            <a:endParaRPr lang="fr-CA" dirty="0" smtClean="0"/>
          </a:p>
        </p:txBody>
      </p:sp>
    </p:spTree>
    <p:extLst>
      <p:ext uri="{BB962C8B-B14F-4D97-AF65-F5344CB8AC3E}">
        <p14:creationId xmlns:p14="http://schemas.microsoft.com/office/powerpoint/2010/main" val="4069496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54740" y="-54743"/>
            <a:ext cx="9228844" cy="693464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plant_sketches_0007___fungi_by_chromatinker-d6jhui7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3200"/>
            <a:ext cx="9144000" cy="6348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832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1" y="-165100"/>
            <a:ext cx="9159065" cy="7023100"/>
          </a:xfrm>
          <a:prstGeom prst="rect">
            <a:avLst/>
          </a:prstGeom>
          <a:solidFill>
            <a:srgbClr val="D2D0A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pic>
        <p:nvPicPr>
          <p:cNvPr id="6" name="Picture 5" descr="Title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06" t="3378"/>
          <a:stretch/>
        </p:blipFill>
        <p:spPr>
          <a:xfrm>
            <a:off x="1422400" y="1782140"/>
            <a:ext cx="7721600" cy="50758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911094"/>
            <a:ext cx="8915400" cy="877824"/>
          </a:xfrm>
        </p:spPr>
        <p:txBody>
          <a:bodyPr>
            <a:normAutofit/>
          </a:bodyPr>
          <a:lstStyle/>
          <a:p>
            <a:r>
              <a:rPr lang="fr-CA" dirty="0" smtClean="0"/>
              <a:t>La création de personnages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1631508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smtClean="0"/>
              <a:t>Principes de base</a:t>
            </a:r>
            <a:endParaRPr lang="fr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4424" y="2298700"/>
            <a:ext cx="7610476" cy="3967629"/>
          </a:xfrm>
        </p:spPr>
        <p:txBody>
          <a:bodyPr/>
          <a:lstStyle/>
          <a:p>
            <a:pPr marL="0" indent="0">
              <a:lnSpc>
                <a:spcPct val="110000"/>
              </a:lnSpc>
              <a:buNone/>
            </a:pPr>
            <a:r>
              <a:rPr lang="fr-CA" b="1" dirty="0" smtClean="0"/>
              <a:t>Avant tout voici quelques </a:t>
            </a:r>
            <a:r>
              <a:rPr lang="fr-CA" b="1" dirty="0"/>
              <a:t>questions de base que vous devriez vous poser afin de définir </a:t>
            </a:r>
            <a:r>
              <a:rPr lang="fr-CA" b="1" dirty="0" smtClean="0"/>
              <a:t>votre </a:t>
            </a:r>
            <a:r>
              <a:rPr lang="fr-CA" b="1" dirty="0"/>
              <a:t>personnage </a:t>
            </a:r>
            <a:r>
              <a:rPr lang="fr-CA" b="1" dirty="0" smtClean="0"/>
              <a:t>:</a:t>
            </a:r>
            <a:endParaRPr lang="fr-CA" sz="1800" b="1" dirty="0" smtClean="0"/>
          </a:p>
          <a:p>
            <a:pPr marL="0" indent="0">
              <a:lnSpc>
                <a:spcPct val="70000"/>
              </a:lnSpc>
              <a:buNone/>
            </a:pPr>
            <a:endParaRPr lang="fr-CA" sz="1800" b="1" dirty="0" smtClean="0"/>
          </a:p>
          <a:p>
            <a:pPr marL="0" indent="0">
              <a:lnSpc>
                <a:spcPct val="70000"/>
              </a:lnSpc>
              <a:buNone/>
            </a:pPr>
            <a:r>
              <a:rPr lang="fr-CA" sz="1800" b="1" dirty="0" smtClean="0"/>
              <a:t>FIRST: 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fr-CA" sz="1800" dirty="0" smtClean="0"/>
              <a:t>Qui </a:t>
            </a:r>
            <a:r>
              <a:rPr lang="fr-CA" sz="1800" dirty="0"/>
              <a:t>est-il dans le jeu/niveau au niveau technique?</a:t>
            </a:r>
          </a:p>
          <a:p>
            <a:pPr lvl="1">
              <a:lnSpc>
                <a:spcPct val="70000"/>
              </a:lnSpc>
            </a:pPr>
            <a:r>
              <a:rPr lang="fr-CA" dirty="0"/>
              <a:t>Avatar du joueur? NPC? ennemi? Boss?</a:t>
            </a:r>
            <a:r>
              <a:rPr lang="en-US" dirty="0"/>
              <a:t>)</a:t>
            </a:r>
          </a:p>
          <a:p>
            <a:pPr lvl="1">
              <a:lnSpc>
                <a:spcPct val="70000"/>
              </a:lnSpc>
            </a:pPr>
            <a:r>
              <a:rPr lang="fr-CA" dirty="0"/>
              <a:t>Intelligence artificielle de quel niveau</a:t>
            </a:r>
            <a:r>
              <a:rPr lang="fr-CA" dirty="0" smtClean="0"/>
              <a:t>?</a:t>
            </a:r>
          </a:p>
          <a:p>
            <a:pPr lvl="1">
              <a:lnSpc>
                <a:spcPct val="70000"/>
              </a:lnSpc>
            </a:pPr>
            <a:r>
              <a:rPr lang="fr-CA" dirty="0" smtClean="0"/>
              <a:t>Quel sont ces limites techniques?</a:t>
            </a:r>
          </a:p>
          <a:p>
            <a:pPr lvl="1">
              <a:lnSpc>
                <a:spcPct val="70000"/>
              </a:lnSpc>
            </a:pPr>
            <a:r>
              <a:rPr lang="en-US" dirty="0" err="1" smtClean="0"/>
              <a:t>Qu’est-ce</a:t>
            </a:r>
            <a:r>
              <a:rPr lang="en-US" dirty="0" smtClean="0"/>
              <a:t> </a:t>
            </a:r>
            <a:r>
              <a:rPr lang="en-US" dirty="0" err="1" smtClean="0"/>
              <a:t>qu’il</a:t>
            </a:r>
            <a:r>
              <a:rPr lang="en-US" dirty="0" smtClean="0"/>
              <a:t> </a:t>
            </a:r>
            <a:r>
              <a:rPr lang="en-US" dirty="0" err="1" smtClean="0"/>
              <a:t>peut</a:t>
            </a:r>
            <a:r>
              <a:rPr lang="en-US" dirty="0" smtClean="0"/>
              <a:t> faire? (gameplay)</a:t>
            </a:r>
          </a:p>
          <a:p>
            <a:pPr lvl="1">
              <a:lnSpc>
                <a:spcPct val="70000"/>
              </a:lnSpc>
            </a:pPr>
            <a:r>
              <a:rPr lang="en-US" dirty="0" err="1" smtClean="0"/>
              <a:t>etc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7128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4424" y="1320799"/>
            <a:ext cx="7610476" cy="4978401"/>
          </a:xfrm>
        </p:spPr>
        <p:txBody>
          <a:bodyPr>
            <a:normAutofit/>
          </a:bodyPr>
          <a:lstStyle/>
          <a:p>
            <a:pPr marL="0" indent="0">
              <a:lnSpc>
                <a:spcPct val="70000"/>
              </a:lnSpc>
              <a:buNone/>
            </a:pPr>
            <a:r>
              <a:rPr lang="fr-CA" sz="1800" dirty="0" smtClean="0"/>
              <a:t>Donc</a:t>
            </a:r>
            <a:r>
              <a:rPr lang="en-US" sz="1800" dirty="0" smtClean="0"/>
              <a:t>… </a:t>
            </a:r>
            <a:r>
              <a:rPr lang="en-US" sz="1800" dirty="0" err="1" smtClean="0"/>
              <a:t>voici</a:t>
            </a:r>
            <a:r>
              <a:rPr lang="en-US" sz="1800" dirty="0" smtClean="0"/>
              <a:t> le </a:t>
            </a:r>
            <a:r>
              <a:rPr lang="en-US" sz="1800" dirty="0" err="1" smtClean="0"/>
              <a:t>questionnement</a:t>
            </a:r>
            <a:r>
              <a:rPr lang="en-US" sz="1800" dirty="0" smtClean="0"/>
              <a:t> de base:</a:t>
            </a:r>
            <a:endParaRPr lang="fr-CA" sz="1800" dirty="0" smtClean="0"/>
          </a:p>
          <a:p>
            <a:pPr>
              <a:lnSpc>
                <a:spcPct val="70000"/>
              </a:lnSpc>
            </a:pPr>
            <a:r>
              <a:rPr lang="fr-CA" sz="1800" dirty="0" smtClean="0"/>
              <a:t>De quoi a-t-il l’air?</a:t>
            </a:r>
          </a:p>
          <a:p>
            <a:pPr>
              <a:lnSpc>
                <a:spcPct val="70000"/>
              </a:lnSpc>
            </a:pPr>
            <a:r>
              <a:rPr lang="fr-CA" sz="1800" dirty="0" smtClean="0"/>
              <a:t>Qui est-il dans le jeu/niveau au niveau narratif?</a:t>
            </a:r>
          </a:p>
          <a:p>
            <a:pPr lvl="1">
              <a:lnSpc>
                <a:spcPct val="70000"/>
              </a:lnSpc>
            </a:pPr>
            <a:r>
              <a:rPr lang="fr-CA" dirty="0" smtClean="0"/>
              <a:t>Âge, sexe, race*</a:t>
            </a:r>
          </a:p>
          <a:p>
            <a:pPr>
              <a:lnSpc>
                <a:spcPct val="70000"/>
              </a:lnSpc>
            </a:pPr>
            <a:r>
              <a:rPr lang="fr-CA" sz="1800" dirty="0" smtClean="0"/>
              <a:t>D’où vient-il? (historique (background) du personnage)</a:t>
            </a:r>
          </a:p>
          <a:p>
            <a:pPr>
              <a:lnSpc>
                <a:spcPct val="70000"/>
              </a:lnSpc>
            </a:pPr>
            <a:r>
              <a:rPr lang="fr-CA" sz="1800" dirty="0" smtClean="0"/>
              <a:t>Quel sont ses actions et habiletés (</a:t>
            </a:r>
            <a:r>
              <a:rPr lang="fr-CA" sz="1800" dirty="0" err="1" smtClean="0"/>
              <a:t>skills</a:t>
            </a:r>
            <a:r>
              <a:rPr lang="fr-CA" sz="1800" dirty="0" smtClean="0"/>
              <a:t>)</a:t>
            </a:r>
          </a:p>
          <a:p>
            <a:pPr>
              <a:lnSpc>
                <a:spcPct val="70000"/>
              </a:lnSpc>
            </a:pPr>
            <a:r>
              <a:rPr lang="fr-CA" sz="1800" dirty="0" smtClean="0"/>
              <a:t>Quelles sont ses forces et ses faiblesses?</a:t>
            </a:r>
          </a:p>
          <a:p>
            <a:pPr>
              <a:lnSpc>
                <a:spcPct val="70000"/>
              </a:lnSpc>
            </a:pPr>
            <a:r>
              <a:rPr lang="fr-CA" sz="1800" dirty="0" smtClean="0"/>
              <a:t>Quelles sont ses motivations? </a:t>
            </a:r>
            <a:r>
              <a:rPr lang="en-US" sz="1800" dirty="0" smtClean="0"/>
              <a:t>S</a:t>
            </a:r>
            <a:r>
              <a:rPr lang="fr-CA" sz="1800" dirty="0" smtClean="0"/>
              <a:t>es buts?</a:t>
            </a:r>
          </a:p>
          <a:p>
            <a:pPr>
              <a:lnSpc>
                <a:spcPct val="70000"/>
              </a:lnSpc>
            </a:pPr>
            <a:endParaRPr lang="fr-CA" sz="1800" dirty="0" smtClean="0"/>
          </a:p>
          <a:p>
            <a:pPr>
              <a:lnSpc>
                <a:spcPct val="70000"/>
              </a:lnSpc>
            </a:pPr>
            <a:r>
              <a:rPr lang="fr-CA" sz="1800" dirty="0" smtClean="0"/>
              <a:t>Et toutes autres informations qu’il serait bon de définir.</a:t>
            </a:r>
          </a:p>
        </p:txBody>
      </p:sp>
    </p:spTree>
    <p:extLst>
      <p:ext uri="{BB962C8B-B14F-4D97-AF65-F5344CB8AC3E}">
        <p14:creationId xmlns:p14="http://schemas.microsoft.com/office/powerpoint/2010/main" val="2057752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nip Single Corner Rectangle 1"/>
          <p:cNvSpPr/>
          <p:nvPr/>
        </p:nvSpPr>
        <p:spPr>
          <a:xfrm>
            <a:off x="863600" y="812800"/>
            <a:ext cx="7747000" cy="5143500"/>
          </a:xfrm>
          <a:prstGeom prst="snip1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5524" y="1325366"/>
            <a:ext cx="7610476" cy="4397768"/>
          </a:xfrm>
        </p:spPr>
        <p:txBody>
          <a:bodyPr>
            <a:normAutofit/>
          </a:bodyPr>
          <a:lstStyle/>
          <a:p>
            <a:pPr marL="0" indent="0">
              <a:lnSpc>
                <a:spcPct val="80000"/>
              </a:lnSpc>
              <a:buNone/>
            </a:pPr>
            <a:r>
              <a:rPr lang="fr-CA" sz="1800" dirty="0" smtClean="0"/>
              <a:t>* Quelle </a:t>
            </a:r>
            <a:r>
              <a:rPr lang="fr-CA" sz="1800" dirty="0"/>
              <a:t>est sa race?</a:t>
            </a:r>
          </a:p>
          <a:p>
            <a:pPr lvl="1">
              <a:lnSpc>
                <a:spcPct val="90000"/>
              </a:lnSpc>
            </a:pPr>
            <a:r>
              <a:rPr lang="fr-CA" sz="1600" b="1" dirty="0"/>
              <a:t>Que sont-ils? </a:t>
            </a:r>
            <a:r>
              <a:rPr lang="fr-CA" sz="1600" dirty="0" smtClean="0"/>
              <a:t>(Description </a:t>
            </a:r>
            <a:r>
              <a:rPr lang="fr-CA" sz="1600" dirty="0"/>
              <a:t>physique)</a:t>
            </a:r>
          </a:p>
          <a:p>
            <a:pPr lvl="1">
              <a:lnSpc>
                <a:spcPct val="90000"/>
              </a:lnSpc>
            </a:pPr>
            <a:r>
              <a:rPr lang="fr-CA" sz="1600" b="1" dirty="0"/>
              <a:t>Qui sont-ils? </a:t>
            </a:r>
            <a:r>
              <a:rPr lang="fr-CA" sz="1600" dirty="0" smtClean="0"/>
              <a:t>(Description </a:t>
            </a:r>
            <a:r>
              <a:rPr lang="fr-CA" sz="1600" dirty="0"/>
              <a:t>psychologique)</a:t>
            </a:r>
          </a:p>
          <a:p>
            <a:pPr lvl="1">
              <a:lnSpc>
                <a:spcPct val="90000"/>
              </a:lnSpc>
            </a:pPr>
            <a:r>
              <a:rPr lang="fr-CA" sz="1600" b="1" dirty="0"/>
              <a:t>D’où viennent-ils? </a:t>
            </a:r>
            <a:r>
              <a:rPr lang="fr-CA" sz="1600" dirty="0" smtClean="0"/>
              <a:t>(Quelle est leur terre natale?)</a:t>
            </a:r>
            <a:endParaRPr lang="fr-CA" sz="1600" dirty="0"/>
          </a:p>
          <a:p>
            <a:pPr lvl="1">
              <a:lnSpc>
                <a:spcPct val="90000"/>
              </a:lnSpc>
            </a:pPr>
            <a:r>
              <a:rPr lang="fr-CA" sz="1600" b="1" dirty="0" smtClean="0"/>
              <a:t>Quelle est leur organisation sociale? </a:t>
            </a:r>
            <a:r>
              <a:rPr lang="fr-CA" sz="1600" dirty="0" smtClean="0"/>
              <a:t>(Matriarcale? Féodale? Théocratique? Démocratique? Fasciste? </a:t>
            </a:r>
            <a:r>
              <a:rPr lang="fr-CA" sz="1600" dirty="0" err="1" smtClean="0"/>
              <a:t>etc</a:t>
            </a:r>
            <a:r>
              <a:rPr lang="en-US" sz="1600" dirty="0" smtClean="0"/>
              <a:t>…)</a:t>
            </a:r>
            <a:endParaRPr lang="fr-CA" sz="1600" dirty="0" smtClean="0"/>
          </a:p>
          <a:p>
            <a:pPr lvl="1">
              <a:lnSpc>
                <a:spcPct val="90000"/>
              </a:lnSpc>
            </a:pPr>
            <a:r>
              <a:rPr lang="fr-CA" sz="1600" b="1" dirty="0"/>
              <a:t>Qui les dirigent? </a:t>
            </a:r>
            <a:r>
              <a:rPr lang="fr-CA" sz="1600" dirty="0"/>
              <a:t>(Visez le système hiérarchique</a:t>
            </a:r>
            <a:r>
              <a:rPr lang="fr-CA" sz="1600" dirty="0" smtClean="0"/>
              <a:t>)</a:t>
            </a:r>
            <a:endParaRPr lang="fr-CA" sz="1600" b="1" dirty="0" smtClean="0"/>
          </a:p>
          <a:p>
            <a:pPr lvl="1">
              <a:lnSpc>
                <a:spcPct val="90000"/>
              </a:lnSpc>
            </a:pPr>
            <a:r>
              <a:rPr lang="fr-CA" sz="1600" b="1" dirty="0" smtClean="0"/>
              <a:t>Quel </a:t>
            </a:r>
            <a:r>
              <a:rPr lang="fr-CA" sz="1600" b="1" dirty="0"/>
              <a:t>est leur dessein</a:t>
            </a:r>
            <a:r>
              <a:rPr lang="fr-CA" sz="1600" b="1" dirty="0" smtClean="0"/>
              <a:t>? </a:t>
            </a:r>
            <a:r>
              <a:rPr lang="fr-CA" sz="1600" dirty="0" smtClean="0"/>
              <a:t>(DOMINER LE MONDE!! MOUHAHAH!)</a:t>
            </a:r>
          </a:p>
          <a:p>
            <a:pPr lvl="1">
              <a:lnSpc>
                <a:spcPct val="90000"/>
              </a:lnSpc>
            </a:pPr>
            <a:r>
              <a:rPr lang="fr-CA" sz="1600" b="1" dirty="0" smtClean="0"/>
              <a:t>Quel est sont niveau d’évolution?</a:t>
            </a:r>
            <a:r>
              <a:rPr lang="fr-CA" sz="1600" dirty="0" smtClean="0"/>
              <a:t> (Sont-ils à l’état de l’homme des cavernes ou voyagent-il déjà dans l’espace?)</a:t>
            </a:r>
          </a:p>
          <a:p>
            <a:pPr lvl="1">
              <a:lnSpc>
                <a:spcPct val="90000"/>
              </a:lnSpc>
            </a:pPr>
            <a:r>
              <a:rPr lang="fr-CA" sz="1600" b="1" dirty="0" err="1" smtClean="0"/>
              <a:t>Etc</a:t>
            </a:r>
            <a:r>
              <a:rPr lang="en-US" sz="1600" b="1" dirty="0" smtClean="0"/>
              <a:t>…</a:t>
            </a:r>
            <a:endParaRPr lang="fr-CA" sz="1600" b="1" dirty="0" smtClean="0"/>
          </a:p>
          <a:p>
            <a:pPr lvl="1">
              <a:lnSpc>
                <a:spcPct val="90000"/>
              </a:lnSpc>
            </a:pPr>
            <a:r>
              <a:rPr lang="en-US" sz="1600" dirty="0" smtClean="0"/>
              <a:t>…e</a:t>
            </a:r>
            <a:r>
              <a:rPr lang="fr-CA" sz="1600" dirty="0" err="1" smtClean="0"/>
              <a:t>t</a:t>
            </a:r>
            <a:r>
              <a:rPr lang="fr-CA" sz="1600" dirty="0" smtClean="0"/>
              <a:t> toutes autres questions que vous pourriez vous poser :P</a:t>
            </a:r>
            <a:r>
              <a:rPr lang="fr-CA" sz="1500" dirty="0" smtClean="0"/>
              <a:t> </a:t>
            </a:r>
          </a:p>
          <a:p>
            <a:pPr lvl="1">
              <a:lnSpc>
                <a:spcPct val="80000"/>
              </a:lnSpc>
            </a:pPr>
            <a:endParaRPr lang="fr-CA" sz="1500" dirty="0" smtClean="0"/>
          </a:p>
        </p:txBody>
      </p:sp>
    </p:spTree>
    <p:extLst>
      <p:ext uri="{BB962C8B-B14F-4D97-AF65-F5344CB8AC3E}">
        <p14:creationId xmlns:p14="http://schemas.microsoft.com/office/powerpoint/2010/main" val="3251356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smtClean="0"/>
              <a:t>Principes de base</a:t>
            </a:r>
            <a:endParaRPr lang="fr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 smtClean="0"/>
              <a:t>La FORME suit la FONCTION</a:t>
            </a:r>
          </a:p>
          <a:p>
            <a:pPr lvl="1"/>
            <a:r>
              <a:rPr lang="fr-CA" dirty="0" smtClean="0"/>
              <a:t>Définir la personnalité du personnage</a:t>
            </a:r>
          </a:p>
          <a:p>
            <a:pPr lvl="2"/>
            <a:r>
              <a:rPr lang="fr-CA" dirty="0" smtClean="0"/>
              <a:t>Quels sont ses 3 traits principaux?</a:t>
            </a:r>
          </a:p>
          <a:p>
            <a:pPr marL="336550" lvl="1" indent="0">
              <a:buNone/>
            </a:pPr>
            <a:endParaRPr lang="fr-CA" dirty="0" smtClean="0"/>
          </a:p>
          <a:p>
            <a:pPr marL="336550" lvl="1" indent="0">
              <a:buNone/>
            </a:pPr>
            <a:r>
              <a:rPr lang="fr-CA" dirty="0" smtClean="0"/>
              <a:t>Ces traits devraient se répercuter sur l’apparence physique du personnage.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3681313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mario.png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2915"/>
          <a:stretch/>
        </p:blipFill>
        <p:spPr>
          <a:xfrm>
            <a:off x="425826" y="1741424"/>
            <a:ext cx="2212964" cy="2921989"/>
          </a:xfrm>
        </p:spPr>
      </p:pic>
      <p:pic>
        <p:nvPicPr>
          <p:cNvPr id="9" name="Picture 8" descr="kratos-bd2.jp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 r="8746" b="-614"/>
          <a:stretch/>
        </p:blipFill>
        <p:spPr>
          <a:xfrm>
            <a:off x="5336982" y="178979"/>
            <a:ext cx="3613636" cy="5478394"/>
          </a:xfrm>
          <a:prstGeom prst="rect">
            <a:avLst/>
          </a:prstGeom>
        </p:spPr>
      </p:pic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40910" y="5517673"/>
            <a:ext cx="8737600" cy="1190182"/>
          </a:xfrm>
          <a:noFill/>
        </p:spPr>
        <p:txBody>
          <a:bodyPr numCol="3">
            <a:normAutofit/>
          </a:bodyPr>
          <a:lstStyle/>
          <a:p>
            <a:pPr marL="0" lvl="2">
              <a:lnSpc>
                <a:spcPct val="80000"/>
              </a:lnSpc>
            </a:pPr>
            <a:r>
              <a:rPr lang="fr-CA" dirty="0" smtClean="0"/>
              <a:t>COURAGEUX</a:t>
            </a:r>
          </a:p>
          <a:p>
            <a:pPr marL="0" lvl="2">
              <a:lnSpc>
                <a:spcPct val="80000"/>
              </a:lnSpc>
            </a:pPr>
            <a:r>
              <a:rPr lang="fr-CA" dirty="0" smtClean="0"/>
              <a:t>BONDISSANT</a:t>
            </a:r>
          </a:p>
          <a:p>
            <a:pPr marL="0" lvl="2">
              <a:lnSpc>
                <a:spcPct val="80000"/>
              </a:lnSpc>
            </a:pPr>
            <a:r>
              <a:rPr lang="en-US" dirty="0" smtClean="0"/>
              <a:t>J</a:t>
            </a:r>
            <a:r>
              <a:rPr lang="fr-CA" dirty="0" smtClean="0"/>
              <a:t>OYEUX</a:t>
            </a:r>
          </a:p>
          <a:p>
            <a:pPr marL="0" lvl="2">
              <a:lnSpc>
                <a:spcPct val="80000"/>
              </a:lnSpc>
            </a:pPr>
            <a:r>
              <a:rPr lang="en-US" dirty="0" smtClean="0"/>
              <a:t>R</a:t>
            </a:r>
            <a:r>
              <a:rPr lang="fr-CA" dirty="0" smtClean="0"/>
              <a:t>APIDE</a:t>
            </a:r>
          </a:p>
          <a:p>
            <a:pPr marL="0" lvl="2">
              <a:lnSpc>
                <a:spcPct val="80000"/>
              </a:lnSpc>
            </a:pPr>
            <a:r>
              <a:rPr lang="fr-CA" dirty="0" smtClean="0"/>
              <a:t>COOL</a:t>
            </a:r>
          </a:p>
          <a:p>
            <a:pPr marL="0" lvl="2">
              <a:lnSpc>
                <a:spcPct val="80000"/>
              </a:lnSpc>
            </a:pPr>
            <a:r>
              <a:rPr lang="en-US" dirty="0" smtClean="0"/>
              <a:t>N</a:t>
            </a:r>
            <a:r>
              <a:rPr lang="fr-CA" dirty="0" smtClean="0"/>
              <a:t>ERFÉ</a:t>
            </a:r>
          </a:p>
          <a:p>
            <a:pPr marL="0" lvl="2">
              <a:lnSpc>
                <a:spcPct val="80000"/>
              </a:lnSpc>
            </a:pPr>
            <a:r>
              <a:rPr lang="fr-CA" dirty="0" smtClean="0"/>
              <a:t>BRUTAL</a:t>
            </a:r>
          </a:p>
          <a:p>
            <a:pPr marL="0" lvl="2">
              <a:lnSpc>
                <a:spcPct val="80000"/>
              </a:lnSpc>
            </a:pPr>
            <a:r>
              <a:rPr lang="fr-CA" dirty="0" smtClean="0"/>
              <a:t>VICIEUX</a:t>
            </a:r>
          </a:p>
          <a:p>
            <a:pPr marL="0" lvl="2">
              <a:lnSpc>
                <a:spcPct val="80000"/>
              </a:lnSpc>
            </a:pPr>
            <a:r>
              <a:rPr lang="fr-CA" dirty="0" smtClean="0"/>
              <a:t>ÉGOÏSTE</a:t>
            </a:r>
          </a:p>
          <a:p>
            <a:pPr>
              <a:lnSpc>
                <a:spcPct val="80000"/>
              </a:lnSpc>
            </a:pPr>
            <a:endParaRPr lang="fr-CA" dirty="0"/>
          </a:p>
        </p:txBody>
      </p:sp>
      <p:pic>
        <p:nvPicPr>
          <p:cNvPr id="8" name="Picture 7" descr="Sonic2006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85940" y="2451983"/>
            <a:ext cx="2434260" cy="2781171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0" y="863600"/>
            <a:ext cx="9144000" cy="877824"/>
          </a:xfrm>
          <a:noFill/>
        </p:spPr>
        <p:txBody>
          <a:bodyPr anchor="t"/>
          <a:lstStyle/>
          <a:p>
            <a:r>
              <a:rPr lang="fr-CA" b="1" dirty="0" smtClean="0">
                <a:solidFill>
                  <a:srgbClr val="4D4D4D"/>
                </a:solidFill>
              </a:rPr>
              <a:t>3 traits de personnalités dominants</a:t>
            </a:r>
            <a:endParaRPr lang="fr-CA" b="1" dirty="0">
              <a:solidFill>
                <a:srgbClr val="4D4D4D"/>
              </a:solidFill>
            </a:endParaRPr>
          </a:p>
        </p:txBody>
      </p:sp>
      <p:sp>
        <p:nvSpPr>
          <p:cNvPr id="10" name="Subtitle 4"/>
          <p:cNvSpPr txBox="1">
            <a:spLocks/>
          </p:cNvSpPr>
          <p:nvPr/>
        </p:nvSpPr>
        <p:spPr>
          <a:xfrm>
            <a:off x="0" y="5191807"/>
            <a:ext cx="8737600" cy="49096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vert="horz" lIns="292608" tIns="137160" rIns="274320" bIns="137160" numCol="3" rtlCol="0" anchor="t" anchorCtr="0">
            <a:noAutofit/>
          </a:bodyPr>
          <a:lstStyle>
            <a:lvl1pPr marL="0" indent="0" algn="l" defTabSz="914400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 pitchFamily="18" charset="2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Wingdings 2" pitchFamily="18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Wingdings 2" pitchFamily="18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None/>
              <a:defRPr lang="en-US"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None/>
              <a:defRPr lang="en-US"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None/>
              <a:defRPr lang="en-US"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None/>
              <a:defRPr lang="en-US"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2">
              <a:lnSpc>
                <a:spcPct val="80000"/>
              </a:lnSpc>
            </a:pPr>
            <a:r>
              <a:rPr lang="fr-CA" sz="2000" b="1" dirty="0" smtClean="0">
                <a:solidFill>
                  <a:schemeClr val="accent6"/>
                </a:solidFill>
              </a:rPr>
              <a:t>MARIO</a:t>
            </a:r>
            <a:br>
              <a:rPr lang="fr-CA" sz="2000" b="1" dirty="0" smtClean="0">
                <a:solidFill>
                  <a:schemeClr val="accent6"/>
                </a:solidFill>
              </a:rPr>
            </a:br>
            <a:r>
              <a:rPr lang="fr-CA" sz="2000" b="1" dirty="0" smtClean="0">
                <a:solidFill>
                  <a:schemeClr val="accent6"/>
                </a:solidFill>
              </a:rPr>
              <a:t>SONIC</a:t>
            </a:r>
            <a:br>
              <a:rPr lang="fr-CA" sz="2000" b="1" dirty="0" smtClean="0">
                <a:solidFill>
                  <a:schemeClr val="accent6"/>
                </a:solidFill>
              </a:rPr>
            </a:br>
            <a:r>
              <a:rPr lang="fr-CA" sz="2000" b="1" dirty="0" smtClean="0">
                <a:solidFill>
                  <a:schemeClr val="accent6"/>
                </a:solidFill>
              </a:rPr>
              <a:t>KRATOS</a:t>
            </a:r>
            <a:endParaRPr lang="fr-CA" sz="2000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850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triangle.jp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373"/>
          <a:stretch/>
        </p:blipFill>
        <p:spPr>
          <a:xfrm>
            <a:off x="2748911" y="72571"/>
            <a:ext cx="3262415" cy="4964959"/>
          </a:xfrm>
          <a:prstGeom prst="rect">
            <a:avLst/>
          </a:prstGeom>
        </p:spPr>
      </p:pic>
      <p:pic>
        <p:nvPicPr>
          <p:cNvPr id="13" name="Picture 12" descr="square_round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1154" y="713620"/>
            <a:ext cx="3600000" cy="4100625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0" y="5025435"/>
            <a:ext cx="9144000" cy="914400"/>
          </a:xfrm>
        </p:spPr>
        <p:txBody>
          <a:bodyPr>
            <a:noAutofit/>
          </a:bodyPr>
          <a:lstStyle/>
          <a:p>
            <a:r>
              <a:rPr lang="fr-CA" sz="2400" dirty="0" smtClean="0"/>
              <a:t>Effet de l’utilisation des formes dans la création de personnage</a:t>
            </a:r>
            <a:endParaRPr lang="fr-CA" sz="2400" dirty="0"/>
          </a:p>
        </p:txBody>
      </p:sp>
      <p:sp>
        <p:nvSpPr>
          <p:cNvPr id="10" name="Oval 9"/>
          <p:cNvSpPr/>
          <p:nvPr/>
        </p:nvSpPr>
        <p:spPr>
          <a:xfrm>
            <a:off x="435430" y="1705439"/>
            <a:ext cx="1342571" cy="1366762"/>
          </a:xfrm>
          <a:prstGeom prst="ellipse">
            <a:avLst/>
          </a:prstGeom>
          <a:noFill/>
          <a:ln w="38100">
            <a:solidFill>
              <a:srgbClr val="9A2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1" name="Rectangle 10"/>
          <p:cNvSpPr/>
          <p:nvPr/>
        </p:nvSpPr>
        <p:spPr>
          <a:xfrm>
            <a:off x="1560285" y="1729632"/>
            <a:ext cx="1886857" cy="2370669"/>
          </a:xfrm>
          <a:prstGeom prst="rect">
            <a:avLst/>
          </a:prstGeom>
          <a:noFill/>
          <a:ln w="38100">
            <a:solidFill>
              <a:srgbClr val="9A2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pic>
        <p:nvPicPr>
          <p:cNvPr id="14" name="Picture 13" descr="triangle corp.jp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51714" y="72571"/>
            <a:ext cx="3387876" cy="4856693"/>
          </a:xfrm>
          <a:prstGeom prst="rect">
            <a:avLst/>
          </a:prstGeom>
        </p:spPr>
      </p:pic>
      <p:sp>
        <p:nvSpPr>
          <p:cNvPr id="15" name="Isosceles Triangle 14"/>
          <p:cNvSpPr/>
          <p:nvPr/>
        </p:nvSpPr>
        <p:spPr>
          <a:xfrm flipV="1">
            <a:off x="6483047" y="1197429"/>
            <a:ext cx="1245810" cy="1354667"/>
          </a:xfrm>
          <a:prstGeom prst="triangle">
            <a:avLst>
              <a:gd name="adj" fmla="val 60680"/>
            </a:avLst>
          </a:prstGeom>
          <a:noFill/>
          <a:ln w="38100" cmpd="sng">
            <a:solidFill>
              <a:srgbClr val="9A2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7" name="Isosceles Triangle 16"/>
          <p:cNvSpPr/>
          <p:nvPr/>
        </p:nvSpPr>
        <p:spPr>
          <a:xfrm flipV="1">
            <a:off x="4615543" y="527352"/>
            <a:ext cx="524934" cy="561219"/>
          </a:xfrm>
          <a:prstGeom prst="triangle">
            <a:avLst>
              <a:gd name="adj" fmla="val 100000"/>
            </a:avLst>
          </a:prstGeom>
          <a:noFill/>
          <a:ln w="38100" cmpd="sng">
            <a:solidFill>
              <a:srgbClr val="9A2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35691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smtClean="0"/>
              <a:t>Principes de base: Les Formes</a:t>
            </a:r>
            <a:endParaRPr lang="fr-CA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 smtClean="0"/>
              <a:t>Les formes</a:t>
            </a:r>
          </a:p>
          <a:p>
            <a:pPr lvl="1"/>
            <a:r>
              <a:rPr lang="fr-CA" dirty="0" smtClean="0"/>
              <a:t>Cercles</a:t>
            </a:r>
          </a:p>
          <a:p>
            <a:pPr lvl="2"/>
            <a:r>
              <a:rPr lang="fr-CA" dirty="0"/>
              <a:t>Personnages </a:t>
            </a:r>
            <a:r>
              <a:rPr lang="fr-CA" dirty="0" smtClean="0"/>
              <a:t>amicaux</a:t>
            </a:r>
          </a:p>
          <a:p>
            <a:pPr lvl="1"/>
            <a:r>
              <a:rPr lang="fr-CA" dirty="0" smtClean="0"/>
              <a:t>Carrés </a:t>
            </a:r>
          </a:p>
          <a:p>
            <a:pPr lvl="2"/>
            <a:r>
              <a:rPr lang="fr-CA" dirty="0" smtClean="0"/>
              <a:t>Personnages forts ou stupide</a:t>
            </a:r>
          </a:p>
          <a:p>
            <a:pPr lvl="1"/>
            <a:r>
              <a:rPr lang="fr-CA" dirty="0" smtClean="0"/>
              <a:t>Triangles</a:t>
            </a:r>
          </a:p>
          <a:p>
            <a:pPr lvl="2"/>
            <a:r>
              <a:rPr lang="fr-CA" dirty="0" smtClean="0"/>
              <a:t>Corps: créé une impression de puissance</a:t>
            </a:r>
          </a:p>
          <a:p>
            <a:pPr lvl="2"/>
            <a:r>
              <a:rPr lang="fr-CA" dirty="0" smtClean="0"/>
              <a:t>Tête : créé une impression sinistre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1848959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</p:spPr>
        <p:txBody>
          <a:bodyPr>
            <a:normAutofit/>
          </a:bodyPr>
          <a:lstStyle/>
          <a:p>
            <a:r>
              <a:rPr lang="en-US" sz="4500" dirty="0" err="1" smtClean="0"/>
              <a:t>À</a:t>
            </a:r>
            <a:r>
              <a:rPr lang="en-US" sz="4500" dirty="0" smtClean="0"/>
              <a:t> VOTRE AVIS,</a:t>
            </a:r>
            <a:br>
              <a:rPr lang="en-US" sz="4500" dirty="0" smtClean="0"/>
            </a:br>
            <a:r>
              <a:rPr lang="en-US" sz="4500" dirty="0" smtClean="0"/>
              <a:t/>
            </a:r>
            <a:br>
              <a:rPr lang="en-US" sz="4500" dirty="0" smtClean="0"/>
            </a:br>
            <a:r>
              <a:rPr lang="en-US" sz="4500" dirty="0" smtClean="0"/>
              <a:t>QUE FAUT-IL POUR DONNER VIE </a:t>
            </a:r>
            <a:r>
              <a:rPr lang="en-US" sz="4500" dirty="0" err="1" smtClean="0"/>
              <a:t>À</a:t>
            </a:r>
            <a:r>
              <a:rPr lang="en-US" sz="4500" dirty="0" smtClean="0"/>
              <a:t> UN ENVIRONNEMENT DE JEU?</a:t>
            </a:r>
            <a:endParaRPr lang="en-US" sz="4500" dirty="0"/>
          </a:p>
        </p:txBody>
      </p:sp>
    </p:spTree>
    <p:extLst>
      <p:ext uri="{BB962C8B-B14F-4D97-AF65-F5344CB8AC3E}">
        <p14:creationId xmlns:p14="http://schemas.microsoft.com/office/powerpoint/2010/main" val="1412562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solidFill>
            <a:schemeClr val="bg1">
              <a:lumMod val="50000"/>
            </a:schemeClr>
          </a:solidFill>
        </p:spPr>
        <p:txBody>
          <a:bodyPr/>
          <a:lstStyle/>
          <a:p>
            <a:r>
              <a:rPr lang="fr-CA" dirty="0" smtClean="0"/>
              <a:t>La silhouette</a:t>
            </a:r>
            <a:endParaRPr lang="fr-CA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114424" y="2260600"/>
            <a:ext cx="7610476" cy="2195146"/>
          </a:xfrm>
        </p:spPr>
        <p:txBody>
          <a:bodyPr>
            <a:normAutofit/>
          </a:bodyPr>
          <a:lstStyle/>
          <a:p>
            <a:r>
              <a:rPr lang="fr-CA" dirty="0" smtClean="0"/>
              <a:t>Un bon vieux truc utilisé par les « concept </a:t>
            </a:r>
            <a:r>
              <a:rPr lang="fr-CA" dirty="0" err="1" smtClean="0"/>
              <a:t>artists</a:t>
            </a:r>
            <a:r>
              <a:rPr lang="fr-CA" dirty="0" smtClean="0"/>
              <a:t> » lors de la création de personnage est la </a:t>
            </a:r>
            <a:r>
              <a:rPr lang="fr-CA" b="1" dirty="0" smtClean="0"/>
              <a:t>Silhouette.</a:t>
            </a:r>
          </a:p>
          <a:p>
            <a:pPr>
              <a:lnSpc>
                <a:spcPct val="60000"/>
              </a:lnSpc>
            </a:pPr>
            <a:endParaRPr lang="fr-CA" b="1" dirty="0" smtClean="0"/>
          </a:p>
          <a:p>
            <a:pPr marL="0" indent="0">
              <a:buNone/>
            </a:pPr>
            <a:r>
              <a:rPr lang="fr-CA" sz="2400" b="1" dirty="0" smtClean="0"/>
              <a:t>REGARDEZ CES SILHOUETTES DE PERSONNAGES DE TF2</a:t>
            </a:r>
            <a:r>
              <a:rPr lang="en-US" sz="2400" b="1" dirty="0" smtClean="0"/>
              <a:t>… ÊTES-VOUS CAPABLE DE LES RECONNA</a:t>
            </a:r>
            <a:r>
              <a:rPr lang="ro-RO" sz="2400" b="1" dirty="0" smtClean="0"/>
              <a:t>Î</a:t>
            </a:r>
            <a:r>
              <a:rPr lang="en-US" sz="2400" b="1" dirty="0" smtClean="0"/>
              <a:t>TRE?</a:t>
            </a:r>
          </a:p>
        </p:txBody>
      </p:sp>
      <p:pic>
        <p:nvPicPr>
          <p:cNvPr id="9" name="Picture 8" descr="TF2_silhouettes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235"/>
          <a:stretch/>
        </p:blipFill>
        <p:spPr>
          <a:xfrm>
            <a:off x="0" y="4455746"/>
            <a:ext cx="9144000" cy="2529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371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solidFill>
            <a:srgbClr val="7F7F7F"/>
          </a:solidFill>
        </p:spPr>
        <p:txBody>
          <a:bodyPr/>
          <a:lstStyle/>
          <a:p>
            <a:r>
              <a:rPr lang="fr-CA" dirty="0" smtClean="0"/>
              <a:t>La silhouette: Pourquoi?</a:t>
            </a:r>
            <a:endParaRPr lang="fr-CA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114424" y="2151063"/>
            <a:ext cx="7610476" cy="2230438"/>
          </a:xfrm>
        </p:spPr>
        <p:txBody>
          <a:bodyPr>
            <a:normAutofit/>
          </a:bodyPr>
          <a:lstStyle/>
          <a:p>
            <a:r>
              <a:rPr lang="fr-CA" sz="1800" dirty="0" smtClean="0"/>
              <a:t>Elle exprime la personnalité du personnage en un coup d’</a:t>
            </a:r>
            <a:r>
              <a:rPr lang="fr-FR" sz="1800" dirty="0" err="1" smtClean="0"/>
              <a:t>œ</a:t>
            </a:r>
            <a:r>
              <a:rPr lang="fr-CA" sz="1800" dirty="0" smtClean="0"/>
              <a:t>il,</a:t>
            </a:r>
          </a:p>
          <a:p>
            <a:r>
              <a:rPr lang="fr-CA" sz="1800" dirty="0" smtClean="0"/>
              <a:t>Aide à distinguer un personnage d’un autre,</a:t>
            </a:r>
          </a:p>
          <a:p>
            <a:r>
              <a:rPr lang="fr-CA" sz="1800" dirty="0" smtClean="0"/>
              <a:t>Identifie les « amis », des « ennemis »,</a:t>
            </a:r>
          </a:p>
          <a:p>
            <a:r>
              <a:rPr lang="fr-CA" sz="1800" dirty="0" smtClean="0"/>
              <a:t>Aide a détacher le personnage de l’environnement et des éléments de décor.</a:t>
            </a:r>
          </a:p>
        </p:txBody>
      </p:sp>
      <p:pic>
        <p:nvPicPr>
          <p:cNvPr id="8" name="Picture 7" descr="TF2_silhouettes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385" b="51785"/>
          <a:stretch/>
        </p:blipFill>
        <p:spPr>
          <a:xfrm>
            <a:off x="0" y="4349656"/>
            <a:ext cx="9144000" cy="252104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15604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ades_thumbnails_by_shark_bomb-d5eimus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4" t="2066" r="4824" b="3833"/>
          <a:stretch/>
        </p:blipFill>
        <p:spPr>
          <a:xfrm>
            <a:off x="355600" y="266700"/>
            <a:ext cx="8369300" cy="623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223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hades_thumbnails_ii_by_shark_bomb-d5f7cex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49" t="7222" r="7949" b="4815"/>
          <a:stretch/>
        </p:blipFill>
        <p:spPr>
          <a:xfrm>
            <a:off x="622300" y="495300"/>
            <a:ext cx="7899400" cy="603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505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hades_spread_sheet_by_shark_bomb-d5g9bhg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584988"/>
            <a:ext cx="8692240" cy="5625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841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114424" y="2595563"/>
            <a:ext cx="7610476" cy="17351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CA" b="1" dirty="0" smtClean="0"/>
              <a:t>Dernier petit </a:t>
            </a:r>
            <a:r>
              <a:rPr lang="fr-CA" b="1" dirty="0"/>
              <a:t>truc:</a:t>
            </a:r>
          </a:p>
          <a:p>
            <a:pPr marL="0" indent="0">
              <a:buNone/>
            </a:pPr>
            <a:r>
              <a:rPr lang="fr-CA" i="1" dirty="0"/>
              <a:t>Si vous devez designer plusieurs </a:t>
            </a:r>
            <a:r>
              <a:rPr lang="fr-CA" i="1" dirty="0" smtClean="0"/>
              <a:t>personnages </a:t>
            </a:r>
            <a:r>
              <a:rPr lang="fr-CA" i="1" dirty="0"/>
              <a:t>qui doivent apparaître à l’écran ensemble, créez-les tous sur une même page afin de mieux les comparer.</a:t>
            </a:r>
          </a:p>
        </p:txBody>
      </p:sp>
    </p:spTree>
    <p:extLst>
      <p:ext uri="{BB962C8B-B14F-4D97-AF65-F5344CB8AC3E}">
        <p14:creationId xmlns:p14="http://schemas.microsoft.com/office/powerpoint/2010/main" val="1056201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0" y="5496559"/>
            <a:ext cx="9144000" cy="611476"/>
          </a:xfrm>
        </p:spPr>
        <p:txBody>
          <a:bodyPr>
            <a:normAutofit fontScale="85000" lnSpcReduction="20000"/>
          </a:bodyPr>
          <a:lstStyle/>
          <a:p>
            <a:pPr marL="0" indent="0" algn="ctr">
              <a:lnSpc>
                <a:spcPct val="90000"/>
              </a:lnSpc>
              <a:buNone/>
            </a:pPr>
            <a:r>
              <a:rPr lang="en-US" sz="1800" dirty="0" smtClean="0"/>
              <a:t>Pour plus de </a:t>
            </a:r>
            <a:r>
              <a:rPr lang="en-US" sz="1800" dirty="0" err="1" smtClean="0"/>
              <a:t>détails</a:t>
            </a:r>
            <a:r>
              <a:rPr lang="en-US" sz="1800" dirty="0" smtClean="0"/>
              <a:t> </a:t>
            </a:r>
            <a:r>
              <a:rPr lang="en-US" sz="1800" dirty="0" err="1" smtClean="0"/>
              <a:t>sur</a:t>
            </a:r>
            <a:r>
              <a:rPr lang="en-US" sz="1800" dirty="0" smtClean="0"/>
              <a:t> la conception de </a:t>
            </a:r>
            <a:r>
              <a:rPr lang="en-US" sz="1800" dirty="0" err="1" smtClean="0"/>
              <a:t>personnage</a:t>
            </a:r>
            <a:r>
              <a:rPr lang="en-US" sz="1800" dirty="0" smtClean="0"/>
              <a:t> et </a:t>
            </a:r>
            <a:r>
              <a:rPr lang="en-US" sz="1800" dirty="0" err="1" smtClean="0"/>
              <a:t>l’utilisation</a:t>
            </a:r>
            <a:r>
              <a:rPr lang="en-US" sz="1800" dirty="0" smtClean="0"/>
              <a:t> de silhouettes:</a:t>
            </a:r>
          </a:p>
          <a:p>
            <a:pPr marL="0" indent="0" algn="ctr">
              <a:lnSpc>
                <a:spcPct val="50000"/>
              </a:lnSpc>
              <a:buNone/>
            </a:pPr>
            <a:r>
              <a:rPr lang="en-US" b="1" dirty="0" smtClean="0">
                <a:hlinkClick r:id="rId2"/>
              </a:rPr>
              <a:t>www.worldofleveldesign.com/silhouette-design</a:t>
            </a:r>
            <a:endParaRPr lang="en-US" b="1" dirty="0" smtClean="0"/>
          </a:p>
          <a:p>
            <a:pPr marL="0" indent="0">
              <a:lnSpc>
                <a:spcPct val="50000"/>
              </a:lnSpc>
              <a:buNone/>
            </a:pPr>
            <a:endParaRPr lang="en-US" dirty="0"/>
          </a:p>
        </p:txBody>
      </p:sp>
      <p:grpSp>
        <p:nvGrpSpPr>
          <p:cNvPr id="15" name="Group 14"/>
          <p:cNvGrpSpPr/>
          <p:nvPr/>
        </p:nvGrpSpPr>
        <p:grpSpPr>
          <a:xfrm>
            <a:off x="366963" y="936678"/>
            <a:ext cx="8214459" cy="3814522"/>
            <a:chOff x="740347" y="93557"/>
            <a:chExt cx="7467690" cy="3152497"/>
          </a:xfrm>
        </p:grpSpPr>
        <p:pic>
          <p:nvPicPr>
            <p:cNvPr id="16" name="Picture 15" descr="ConQuest-Lineup_1500x572.jp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74" r="10858" b="10081"/>
            <a:stretch/>
          </p:blipFill>
          <p:spPr>
            <a:xfrm>
              <a:off x="740347" y="93557"/>
              <a:ext cx="7467690" cy="3135411"/>
            </a:xfrm>
            <a:prstGeom prst="rect">
              <a:avLst/>
            </a:prstGeom>
          </p:spPr>
        </p:pic>
        <p:sp>
          <p:nvSpPr>
            <p:cNvPr id="17" name="Rectangle 16"/>
            <p:cNvSpPr/>
            <p:nvPr/>
          </p:nvSpPr>
          <p:spPr>
            <a:xfrm>
              <a:off x="740347" y="3154938"/>
              <a:ext cx="956757" cy="911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scene3d>
              <a:camera prst="orthographicFront"/>
              <a:lightRig rig="threePt" dir="tl"/>
            </a:scene3d>
            <a:sp3d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740347" y="3023955"/>
              <a:ext cx="410039" cy="16514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scene3d>
              <a:camera prst="orthographicFront"/>
              <a:lightRig rig="threePt" dir="tl"/>
            </a:scene3d>
            <a:sp3d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05185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0eOuY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" y="1498175"/>
            <a:ext cx="7620000" cy="42926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 rot="10800000">
            <a:off x="330200" y="6034464"/>
            <a:ext cx="8534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A: </a:t>
            </a:r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</a:rPr>
              <a:t>Mario   B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: Boss (Metal Gear Solid 3</a:t>
            </a:r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</a:rPr>
              <a:t>)   C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: 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</a:rPr>
              <a:t>Chel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 (Portal</a:t>
            </a:r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</a:rPr>
              <a:t>)   D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: Lara Croft (Tomb Raider</a:t>
            </a:r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</a:rPr>
              <a:t>)   </a:t>
            </a:r>
          </a:p>
          <a:p>
            <a:pPr algn="ctr"/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</a:rPr>
              <a:t>E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: Heavy Weapons Guy (Team Fortress 2</a:t>
            </a:r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</a:rPr>
              <a:t>)    F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: Lara Croft (2012 reboot</a:t>
            </a:r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</a:rPr>
              <a:t>)   G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: Claire Redfield (Resident Evil 2)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459628" y="559160"/>
            <a:ext cx="6132333" cy="15350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Char char="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336550" algn="l" defTabSz="914400" rtl="0" eaLnBrk="1" latinLnBrk="0" hangingPunct="1">
              <a:spcBef>
                <a:spcPts val="12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035050" indent="-349250" algn="l" defTabSz="914400" rtl="0" eaLnBrk="1" latinLnBrk="0" hangingPunct="1"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-336550" algn="l" defTabSz="914400" rtl="0" eaLnBrk="1" latinLnBrk="0" hangingPunct="1">
              <a:spcBef>
                <a:spcPts val="12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720850" indent="-34925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5813" indent="-344488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398713" indent="-344488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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743200" indent="-344488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087688" indent="-344488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"/>
              <a:defRPr lang="en-US" sz="18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50000"/>
              </a:lnSpc>
              <a:buFont typeface="Wingdings 2" pitchFamily="18" charset="2"/>
              <a:buNone/>
            </a:pPr>
            <a:r>
              <a:rPr lang="en-US" sz="5000" b="1" dirty="0" smtClean="0"/>
              <a:t>QUIZ’SONT’ILS?</a:t>
            </a:r>
            <a:endParaRPr lang="en-US" sz="5000" b="1" dirty="0"/>
          </a:p>
        </p:txBody>
      </p:sp>
    </p:spTree>
    <p:extLst>
      <p:ext uri="{BB962C8B-B14F-4D97-AF65-F5344CB8AC3E}">
        <p14:creationId xmlns:p14="http://schemas.microsoft.com/office/powerpoint/2010/main" val="2551912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moke-color-background-abstract-air-art-31701681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672"/>
          <a:stretch/>
        </p:blipFill>
        <p:spPr>
          <a:xfrm>
            <a:off x="0" y="-2"/>
            <a:ext cx="9145714" cy="699770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Principes de base: Les Couleurs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 smtClean="0"/>
              <a:t>Couleurs </a:t>
            </a:r>
          </a:p>
          <a:p>
            <a:pPr lvl="1"/>
            <a:r>
              <a:rPr lang="fr-CA" b="1" u="sng" dirty="0" smtClean="0"/>
              <a:t>Généralement</a:t>
            </a:r>
            <a:r>
              <a:rPr lang="fr-CA" dirty="0" smtClean="0"/>
              <a:t>, couleurs vives et patriotiques pour les héros</a:t>
            </a:r>
          </a:p>
          <a:p>
            <a:pPr lvl="2"/>
            <a:r>
              <a:rPr lang="fr-CA" dirty="0" smtClean="0"/>
              <a:t>Bleu, rouge, jaune, etc.</a:t>
            </a:r>
          </a:p>
          <a:p>
            <a:pPr lvl="1"/>
            <a:r>
              <a:rPr lang="fr-CA" dirty="0" smtClean="0"/>
              <a:t>Couleurs plus foncées et opposées pour les vilains</a:t>
            </a:r>
          </a:p>
          <a:p>
            <a:pPr lvl="2"/>
            <a:r>
              <a:rPr lang="fr-CA" dirty="0" smtClean="0"/>
              <a:t>Violet, vert, noir, etc.</a:t>
            </a:r>
          </a:p>
        </p:txBody>
      </p:sp>
    </p:spTree>
    <p:extLst>
      <p:ext uri="{BB962C8B-B14F-4D97-AF65-F5344CB8AC3E}">
        <p14:creationId xmlns:p14="http://schemas.microsoft.com/office/powerpoint/2010/main" val="1188497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1757" y="823794"/>
            <a:ext cx="9144000" cy="4201641"/>
            <a:chOff x="0" y="508002"/>
            <a:chExt cx="9410090" cy="4323909"/>
          </a:xfrm>
        </p:grpSpPr>
        <p:pic>
          <p:nvPicPr>
            <p:cNvPr id="9" name="Picture 8" descr="superman.jpg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508002"/>
              <a:ext cx="3656216" cy="4320000"/>
            </a:xfrm>
            <a:prstGeom prst="rect">
              <a:avLst/>
            </a:prstGeom>
          </p:spPr>
        </p:pic>
        <p:pic>
          <p:nvPicPr>
            <p:cNvPr id="10" name="Picture 9" descr="The_Joker_by_sullen_skrewt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678794" y="511911"/>
              <a:ext cx="2731296" cy="4320000"/>
            </a:xfrm>
            <a:prstGeom prst="rect">
              <a:avLst/>
            </a:prstGeom>
          </p:spPr>
        </p:pic>
        <p:pic>
          <p:nvPicPr>
            <p:cNvPr id="8" name="Picture 7" descr="1-Spiderman.jp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269823" y="511911"/>
              <a:ext cx="2772786" cy="4320000"/>
            </a:xfrm>
            <a:prstGeom prst="rect">
              <a:avLst/>
            </a:prstGeom>
          </p:spPr>
        </p:pic>
        <p:pic>
          <p:nvPicPr>
            <p:cNvPr id="11" name="Picture 10" descr="imagen_doctor_doom_by_shen_woo-d4wiw5c.png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717144" y="511911"/>
              <a:ext cx="2346666" cy="4320000"/>
            </a:xfrm>
            <a:prstGeom prst="rect">
              <a:avLst/>
            </a:prstGeom>
          </p:spPr>
        </p:pic>
      </p:grpSp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0" y="5025435"/>
            <a:ext cx="9155757" cy="914400"/>
          </a:xfrm>
        </p:spPr>
        <p:txBody>
          <a:bodyPr>
            <a:noAutofit/>
          </a:bodyPr>
          <a:lstStyle/>
          <a:p>
            <a:r>
              <a:rPr lang="fr-CA" sz="2800" dirty="0" smtClean="0"/>
              <a:t>Utilisation des couleurs </a:t>
            </a:r>
            <a:br>
              <a:rPr lang="fr-CA" sz="2800" dirty="0" smtClean="0"/>
            </a:br>
            <a:r>
              <a:rPr lang="fr-CA" sz="2800" dirty="0" smtClean="0"/>
              <a:t>Héros et vilains</a:t>
            </a:r>
            <a:endParaRPr lang="fr-CA" sz="2800" dirty="0"/>
          </a:p>
        </p:txBody>
      </p:sp>
    </p:spTree>
    <p:extLst>
      <p:ext uri="{BB962C8B-B14F-4D97-AF65-F5344CB8AC3E}">
        <p14:creationId xmlns:p14="http://schemas.microsoft.com/office/powerpoint/2010/main" val="1281374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741448"/>
            <a:ext cx="8913813" cy="1472650"/>
          </a:xfrm>
        </p:spPr>
        <p:txBody>
          <a:bodyPr>
            <a:normAutofit fontScale="90000"/>
          </a:bodyPr>
          <a:lstStyle/>
          <a:p>
            <a:r>
              <a:rPr lang="fr-CA" dirty="0" smtClean="0"/>
              <a:t>Idéalement, pour donner vie à votre environnement il vous faut</a:t>
            </a:r>
            <a:r>
              <a:rPr lang="en-US" dirty="0" smtClean="0"/>
              <a:t>…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1811351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CA" dirty="0" smtClean="0"/>
              <a:t>Les différents types de personnages</a:t>
            </a:r>
            <a:endParaRPr lang="fr-CA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 smtClean="0"/>
              <a:t>Personnage </a:t>
            </a:r>
            <a:r>
              <a:rPr lang="fr-CA" b="1" dirty="0" smtClean="0"/>
              <a:t>Humoristique</a:t>
            </a:r>
          </a:p>
          <a:p>
            <a:r>
              <a:rPr lang="fr-CA" dirty="0" smtClean="0"/>
              <a:t>Personnage </a:t>
            </a:r>
            <a:r>
              <a:rPr lang="fr-CA" b="1" dirty="0" smtClean="0"/>
              <a:t>Héroïque</a:t>
            </a:r>
          </a:p>
          <a:p>
            <a:r>
              <a:rPr lang="fr-CA" dirty="0" smtClean="0"/>
              <a:t>Le </a:t>
            </a:r>
            <a:r>
              <a:rPr lang="fr-CA" b="1" dirty="0" err="1" smtClean="0"/>
              <a:t>Badass</a:t>
            </a:r>
            <a:endParaRPr lang="fr-CA" b="1" dirty="0"/>
          </a:p>
        </p:txBody>
      </p:sp>
    </p:spTree>
    <p:extLst>
      <p:ext uri="{BB962C8B-B14F-4D97-AF65-F5344CB8AC3E}">
        <p14:creationId xmlns:p14="http://schemas.microsoft.com/office/powerpoint/2010/main" val="2627333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ravin rabbid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CA" dirty="0" smtClean="0"/>
              <a:t>Personnages humoristiques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4107108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smtClean="0"/>
              <a:t>Personnage Humoristique</a:t>
            </a:r>
            <a:endParaRPr lang="fr-CA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 smtClean="0"/>
              <a:t>Qu’est-ce qui défini le personnage humoristique?</a:t>
            </a:r>
          </a:p>
          <a:p>
            <a:pPr lvl="1"/>
            <a:r>
              <a:rPr lang="fr-CA" dirty="0" smtClean="0"/>
              <a:t>Dit des choses drôles</a:t>
            </a:r>
          </a:p>
          <a:p>
            <a:pPr lvl="2"/>
            <a:r>
              <a:rPr lang="fr-CA" dirty="0" smtClean="0"/>
              <a:t>N’est pas synonyme de « fait des blagues », </a:t>
            </a:r>
          </a:p>
          <a:p>
            <a:pPr lvl="2"/>
            <a:r>
              <a:rPr lang="fr-CA" dirty="0" smtClean="0"/>
              <a:t>Un personnage peut très bien être drôle sans en avoir l’intention.</a:t>
            </a:r>
          </a:p>
          <a:p>
            <a:pPr lvl="1"/>
            <a:r>
              <a:rPr lang="fr-CA" dirty="0" smtClean="0"/>
              <a:t>Fait des choses drôles</a:t>
            </a:r>
          </a:p>
          <a:p>
            <a:pPr lvl="2"/>
            <a:r>
              <a:rPr lang="fr-CA" dirty="0" smtClean="0"/>
              <a:t>On évite le pipi-caca-pet-rot : puérile et impacte la cote ESBR</a:t>
            </a:r>
          </a:p>
          <a:p>
            <a:pPr marL="349250" lvl="1" indent="0">
              <a:buNone/>
            </a:pPr>
            <a:endParaRPr lang="fr-CA" dirty="0" smtClean="0"/>
          </a:p>
          <a:p>
            <a:pPr lvl="1"/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858075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eroic.jp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3735077" cy="685800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CA" dirty="0" smtClean="0"/>
              <a:t>Personnage héroïque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4040996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Personnage héroïque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114423" y="2582862"/>
            <a:ext cx="7799389" cy="3670767"/>
          </a:xfrm>
        </p:spPr>
        <p:txBody>
          <a:bodyPr/>
          <a:lstStyle/>
          <a:p>
            <a:r>
              <a:rPr lang="fr-CA" dirty="0"/>
              <a:t>Qu’est-ce qui défini le personnage </a:t>
            </a:r>
            <a:r>
              <a:rPr lang="fr-CA" dirty="0" smtClean="0"/>
              <a:t>héroïque?</a:t>
            </a:r>
          </a:p>
          <a:p>
            <a:pPr lvl="1"/>
            <a:r>
              <a:rPr lang="fr-CA" dirty="0" smtClean="0"/>
              <a:t>Actions héroïques</a:t>
            </a:r>
          </a:p>
          <a:p>
            <a:pPr lvl="2"/>
            <a:r>
              <a:rPr lang="fr-CA" dirty="0" smtClean="0"/>
              <a:t>Sauver la princesse, sauver le monde</a:t>
            </a:r>
          </a:p>
          <a:p>
            <a:pPr lvl="2"/>
            <a:r>
              <a:rPr lang="fr-CA" dirty="0" smtClean="0"/>
              <a:t>Ses actions comptent</a:t>
            </a:r>
          </a:p>
          <a:p>
            <a:pPr lvl="2"/>
            <a:r>
              <a:rPr lang="fr-CA" dirty="0" smtClean="0"/>
              <a:t>Doit être « good » sans être candide</a:t>
            </a:r>
          </a:p>
          <a:p>
            <a:pPr lvl="2"/>
            <a:r>
              <a:rPr lang="fr-CA" dirty="0" smtClean="0"/>
              <a:t>Possède toujours un talent propre (compétence ou arme)</a:t>
            </a:r>
          </a:p>
          <a:p>
            <a:pPr lvl="3"/>
            <a:r>
              <a:rPr lang="fr-CA" dirty="0" smtClean="0"/>
              <a:t>Lara </a:t>
            </a:r>
            <a:r>
              <a:rPr lang="fr-CA" dirty="0" err="1" smtClean="0"/>
              <a:t>Croft</a:t>
            </a:r>
            <a:r>
              <a:rPr lang="fr-CA" dirty="0" smtClean="0"/>
              <a:t>: trouve des trésors</a:t>
            </a:r>
          </a:p>
          <a:p>
            <a:pPr lvl="3"/>
            <a:r>
              <a:rPr lang="fr-CA" dirty="0" err="1" smtClean="0"/>
              <a:t>Sonic</a:t>
            </a:r>
            <a:r>
              <a:rPr lang="fr-CA" dirty="0" smtClean="0"/>
              <a:t>: court</a:t>
            </a:r>
          </a:p>
          <a:p>
            <a:pPr lvl="3"/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3929503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114423" y="1572978"/>
            <a:ext cx="7572377" cy="3670767"/>
          </a:xfrm>
        </p:spPr>
        <p:txBody>
          <a:bodyPr>
            <a:normAutofit/>
          </a:bodyPr>
          <a:lstStyle/>
          <a:p>
            <a:r>
              <a:rPr lang="fr-CA" dirty="0" smtClean="0"/>
              <a:t>Personnage héroïque</a:t>
            </a:r>
          </a:p>
          <a:p>
            <a:pPr lvl="1"/>
            <a:r>
              <a:rPr lang="fr-CA" dirty="0"/>
              <a:t>Par ailleurs, personne n’est parfait. </a:t>
            </a:r>
            <a:r>
              <a:rPr lang="fr-CA" dirty="0" smtClean="0"/>
              <a:t/>
            </a:r>
            <a:br>
              <a:rPr lang="fr-CA" dirty="0" smtClean="0"/>
            </a:br>
            <a:r>
              <a:rPr lang="fr-CA" dirty="0" smtClean="0"/>
              <a:t>Le </a:t>
            </a:r>
            <a:r>
              <a:rPr lang="fr-CA" dirty="0"/>
              <a:t>héro a certainement des faiblesses:</a:t>
            </a:r>
          </a:p>
          <a:p>
            <a:pPr lvl="3"/>
            <a:r>
              <a:rPr lang="fr-CA" dirty="0"/>
              <a:t>Phobies</a:t>
            </a:r>
          </a:p>
          <a:p>
            <a:pPr lvl="3"/>
            <a:r>
              <a:rPr lang="fr-CA" dirty="0"/>
              <a:t>Ambitions non-réalisées</a:t>
            </a:r>
          </a:p>
          <a:p>
            <a:pPr lvl="3"/>
            <a:r>
              <a:rPr lang="fr-CA" dirty="0"/>
              <a:t>Problèmes relationnels</a:t>
            </a:r>
          </a:p>
          <a:p>
            <a:pPr lvl="3"/>
            <a:r>
              <a:rPr lang="fr-CA" dirty="0"/>
              <a:t>Passé trouble</a:t>
            </a:r>
          </a:p>
          <a:p>
            <a:pPr lvl="2"/>
            <a:r>
              <a:rPr lang="fr-CA" dirty="0"/>
              <a:t>Rend le personnage plus réel, </a:t>
            </a:r>
            <a:r>
              <a:rPr lang="fr-CA" dirty="0" smtClean="0"/>
              <a:t>crédible</a:t>
            </a:r>
            <a:r>
              <a:rPr lang="en-US" dirty="0" smtClean="0"/>
              <a:t>…</a:t>
            </a:r>
            <a:endParaRPr lang="fr-CA" dirty="0" smtClean="0"/>
          </a:p>
          <a:p>
            <a:pPr lvl="1"/>
            <a:r>
              <a:rPr lang="fr-CA" dirty="0" smtClean="0">
                <a:solidFill>
                  <a:schemeClr val="accent5"/>
                </a:solidFill>
              </a:rPr>
              <a:t>Doit également faire </a:t>
            </a:r>
            <a:r>
              <a:rPr lang="fr-CA" dirty="0">
                <a:solidFill>
                  <a:schemeClr val="accent5"/>
                </a:solidFill>
              </a:rPr>
              <a:t>partie du </a:t>
            </a:r>
            <a:r>
              <a:rPr lang="fr-CA" dirty="0" err="1" smtClean="0">
                <a:solidFill>
                  <a:schemeClr val="accent5"/>
                </a:solidFill>
              </a:rPr>
              <a:t>gameplay</a:t>
            </a:r>
            <a:r>
              <a:rPr lang="en-US" dirty="0" smtClean="0">
                <a:solidFill>
                  <a:schemeClr val="accent5"/>
                </a:solidFill>
              </a:rPr>
              <a:t>…</a:t>
            </a:r>
            <a:endParaRPr lang="fr-CA" dirty="0" smtClean="0"/>
          </a:p>
          <a:p>
            <a:pPr lvl="1"/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2979711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Raiders of the Lost Ark_3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43150"/>
            <a:ext cx="9144000" cy="4514850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746123" y="506413"/>
            <a:ext cx="7254877" cy="1468438"/>
          </a:xfrm>
        </p:spPr>
        <p:txBody>
          <a:bodyPr>
            <a:normAutofit lnSpcReduction="10000"/>
          </a:bodyPr>
          <a:lstStyle/>
          <a:p>
            <a:pPr marL="685800" lvl="2" indent="0">
              <a:buNone/>
            </a:pPr>
            <a:r>
              <a:rPr lang="fr-CA" b="1" dirty="0" smtClean="0">
                <a:solidFill>
                  <a:schemeClr val="accent5"/>
                </a:solidFill>
              </a:rPr>
              <a:t>EXEMPLE:</a:t>
            </a:r>
          </a:p>
          <a:p>
            <a:pPr lvl="2"/>
            <a:r>
              <a:rPr lang="fr-CA" dirty="0" smtClean="0">
                <a:solidFill>
                  <a:schemeClr val="accent5"/>
                </a:solidFill>
              </a:rPr>
              <a:t>Indiana Jones a peur des serpents. </a:t>
            </a:r>
          </a:p>
          <a:p>
            <a:pPr lvl="2"/>
            <a:r>
              <a:rPr lang="fr-CA" dirty="0" smtClean="0">
                <a:solidFill>
                  <a:schemeClr val="accent5"/>
                </a:solidFill>
              </a:rPr>
              <a:t>Lorsqu’il entre dans une pièce pleine de serpents, ça devrait se répercuter sur le </a:t>
            </a:r>
            <a:r>
              <a:rPr lang="fr-CA" dirty="0" err="1" smtClean="0">
                <a:solidFill>
                  <a:schemeClr val="accent5"/>
                </a:solidFill>
              </a:rPr>
              <a:t>gameplay</a:t>
            </a:r>
            <a:r>
              <a:rPr lang="fr-CA" dirty="0" smtClean="0">
                <a:solidFill>
                  <a:schemeClr val="accent5"/>
                </a:solidFill>
              </a:rPr>
              <a:t>.</a:t>
            </a:r>
          </a:p>
          <a:p>
            <a:pPr lvl="1"/>
            <a:endParaRPr lang="fr-CA" dirty="0" smtClean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7446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dass.jp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355" r="19164"/>
          <a:stretch/>
        </p:blipFill>
        <p:spPr>
          <a:xfrm>
            <a:off x="-1" y="0"/>
            <a:ext cx="9144001" cy="685800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CA" dirty="0" smtClean="0"/>
              <a:t>LE BADASS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3450527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smtClean="0"/>
              <a:t>Le </a:t>
            </a:r>
            <a:r>
              <a:rPr lang="fr-CA" dirty="0" err="1" smtClean="0"/>
              <a:t>Badass</a:t>
            </a:r>
            <a:endParaRPr lang="fr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4424" y="2177956"/>
            <a:ext cx="7610476" cy="4228073"/>
          </a:xfrm>
        </p:spPr>
        <p:txBody>
          <a:bodyPr>
            <a:normAutofit/>
          </a:bodyPr>
          <a:lstStyle/>
          <a:p>
            <a:r>
              <a:rPr lang="fr-CA" dirty="0"/>
              <a:t>Qu’est-ce qui défini le </a:t>
            </a:r>
            <a:r>
              <a:rPr lang="fr-CA" dirty="0" smtClean="0"/>
              <a:t>personnage « </a:t>
            </a:r>
            <a:r>
              <a:rPr lang="fr-CA" dirty="0" err="1" smtClean="0"/>
              <a:t>Badass</a:t>
            </a:r>
            <a:r>
              <a:rPr lang="fr-CA" dirty="0" smtClean="0"/>
              <a:t> »?</a:t>
            </a:r>
          </a:p>
          <a:p>
            <a:pPr lvl="1"/>
            <a:r>
              <a:rPr lang="fr-CA" dirty="0" smtClean="0"/>
              <a:t>Actions </a:t>
            </a:r>
            <a:r>
              <a:rPr lang="fr-CA" dirty="0" err="1" smtClean="0"/>
              <a:t>badass</a:t>
            </a:r>
            <a:endParaRPr lang="fr-CA" dirty="0" smtClean="0"/>
          </a:p>
          <a:p>
            <a:pPr lvl="2"/>
            <a:r>
              <a:rPr lang="fr-CA" dirty="0" smtClean="0"/>
              <a:t>Que ce soit d’ouvrir une porte ou de tuer une vague d’ennemis, c’est toujours fait avec style</a:t>
            </a:r>
          </a:p>
          <a:p>
            <a:pPr lvl="2"/>
            <a:r>
              <a:rPr lang="fr-CA" dirty="0" smtClean="0"/>
              <a:t>N’est pas quelqu’un de bien</a:t>
            </a:r>
          </a:p>
          <a:p>
            <a:pPr lvl="3"/>
            <a:r>
              <a:rPr lang="fr-CA" dirty="0" smtClean="0"/>
              <a:t>Semble apprécier les mauvaises actions</a:t>
            </a:r>
          </a:p>
          <a:p>
            <a:pPr lvl="1"/>
            <a:r>
              <a:rPr lang="fr-CA" dirty="0" err="1" smtClean="0"/>
              <a:t>Language</a:t>
            </a:r>
            <a:r>
              <a:rPr lang="fr-CA" dirty="0" smtClean="0"/>
              <a:t> cool </a:t>
            </a:r>
          </a:p>
          <a:p>
            <a:pPr lvl="2"/>
            <a:r>
              <a:rPr lang="fr-CA" dirty="0" smtClean="0"/>
              <a:t>Ne crie pratiquement jamais </a:t>
            </a:r>
            <a:r>
              <a:rPr lang="en-US" dirty="0" smtClean="0"/>
              <a:t>–</a:t>
            </a:r>
            <a:r>
              <a:rPr lang="fr-CA" dirty="0" smtClean="0"/>
              <a:t> trop </a:t>
            </a:r>
            <a:r>
              <a:rPr lang="fr-CA" dirty="0" err="1" smtClean="0"/>
              <a:t>badass</a:t>
            </a:r>
            <a:r>
              <a:rPr lang="fr-CA" dirty="0" smtClean="0"/>
              <a:t>, ça n’est pas nécessaire</a:t>
            </a:r>
          </a:p>
          <a:p>
            <a:pPr marL="349250" lvl="1" indent="0">
              <a:buNone/>
            </a:pPr>
            <a:r>
              <a:rPr lang="fr-CA" i="1" dirty="0" smtClean="0"/>
              <a:t>Attention toutefois, un personnage trop stoïque peut être interprété comme un personnage sans personnalité</a:t>
            </a:r>
            <a:endParaRPr lang="fr-CA" i="1" dirty="0"/>
          </a:p>
        </p:txBody>
      </p:sp>
    </p:spTree>
    <p:extLst>
      <p:ext uri="{BB962C8B-B14F-4D97-AF65-F5344CB8AC3E}">
        <p14:creationId xmlns:p14="http://schemas.microsoft.com/office/powerpoint/2010/main" val="3517054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smtClean="0"/>
              <a:t>Et maintenant</a:t>
            </a:r>
            <a:r>
              <a:rPr lang="en-US" dirty="0" smtClean="0"/>
              <a:t>…</a:t>
            </a:r>
            <a:endParaRPr lang="fr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 smtClean="0"/>
              <a:t>Retournez aux 3 caractéristiques qui ont défini vitre personnage au départ </a:t>
            </a:r>
          </a:p>
          <a:p>
            <a:pPr lvl="1"/>
            <a:r>
              <a:rPr lang="fr-CA" dirty="0" smtClean="0"/>
              <a:t>Bon guide pour établir les actions et réactions de votre personnage</a:t>
            </a:r>
          </a:p>
          <a:p>
            <a:pPr lvl="2"/>
            <a:r>
              <a:rPr lang="fr-CA" dirty="0" smtClean="0"/>
              <a:t>Comment marche-t-il?</a:t>
            </a:r>
          </a:p>
          <a:p>
            <a:pPr lvl="2"/>
            <a:r>
              <a:rPr lang="fr-CA" dirty="0" smtClean="0"/>
              <a:t>Comment combat-il</a:t>
            </a:r>
          </a:p>
          <a:p>
            <a:pPr lvl="2"/>
            <a:r>
              <a:rPr lang="fr-CA" dirty="0" smtClean="0"/>
              <a:t>Comment ouvre-t-il une porte?</a:t>
            </a:r>
          </a:p>
          <a:p>
            <a:pPr marL="685800" lvl="2" indent="0">
              <a:buNone/>
            </a:pP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3166252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86f3526fdabb4fb5260ee07e8b6f3142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660" b="3299"/>
          <a:stretch/>
        </p:blipFill>
        <p:spPr>
          <a:xfrm>
            <a:off x="793488" y="448524"/>
            <a:ext cx="7557025" cy="45971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5045714"/>
            <a:ext cx="8915400" cy="1168384"/>
          </a:xfrm>
        </p:spPr>
        <p:txBody>
          <a:bodyPr>
            <a:normAutofit/>
          </a:bodyPr>
          <a:lstStyle/>
          <a:p>
            <a:r>
              <a:rPr lang="fr-CA" sz="5000" dirty="0" smtClean="0"/>
              <a:t>LES HABITANTS</a:t>
            </a:r>
            <a:endParaRPr lang="fr-CA" sz="5000" dirty="0"/>
          </a:p>
        </p:txBody>
      </p:sp>
    </p:spTree>
    <p:extLst>
      <p:ext uri="{BB962C8B-B14F-4D97-AF65-F5344CB8AC3E}">
        <p14:creationId xmlns:p14="http://schemas.microsoft.com/office/powerpoint/2010/main" val="3182838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ollage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55" r="7080"/>
          <a:stretch/>
        </p:blipFill>
        <p:spPr>
          <a:xfrm>
            <a:off x="0" y="-50816"/>
            <a:ext cx="9144000" cy="690881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A" sz="2800" b="1" dirty="0" smtClean="0"/>
              <a:t>Exercice de pratique</a:t>
            </a:r>
          </a:p>
        </p:txBody>
      </p:sp>
    </p:spTree>
    <p:extLst>
      <p:ext uri="{BB962C8B-B14F-4D97-AF65-F5344CB8AC3E}">
        <p14:creationId xmlns:p14="http://schemas.microsoft.com/office/powerpoint/2010/main" val="1471462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98529" y="-98537"/>
            <a:ext cx="9327373" cy="7116662"/>
          </a:xfrm>
          <a:prstGeom prst="rect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947564" y="1038893"/>
            <a:ext cx="7579748" cy="4773260"/>
          </a:xfrm>
        </p:spPr>
        <p:txBody>
          <a:bodyPr>
            <a:noAutofit/>
          </a:bodyPr>
          <a:lstStyle/>
          <a:p>
            <a:pPr marL="349250" lvl="1" indent="0">
              <a:buNone/>
            </a:pPr>
            <a:r>
              <a:rPr lang="fr-CA" sz="2400" b="1" dirty="0" smtClean="0">
                <a:solidFill>
                  <a:srgbClr val="FFFFFF"/>
                </a:solidFill>
              </a:rPr>
              <a:t>Donnez vie à votre environnement de niveau :</a:t>
            </a:r>
            <a:endParaRPr lang="fr-CA" sz="2400" dirty="0">
              <a:solidFill>
                <a:srgbClr val="FFFFFF"/>
              </a:solidFill>
            </a:endParaRPr>
          </a:p>
          <a:p>
            <a:pPr marL="692150" lvl="1" indent="-342900">
              <a:lnSpc>
                <a:spcPct val="150000"/>
              </a:lnSpc>
              <a:spcBef>
                <a:spcPts val="1200"/>
              </a:spcBef>
              <a:buFont typeface="+mj-lt"/>
              <a:buAutoNum type="arabicPeriod"/>
            </a:pPr>
            <a:r>
              <a:rPr lang="fr-CA" dirty="0" smtClean="0">
                <a:solidFill>
                  <a:srgbClr val="FFFFFF"/>
                </a:solidFill>
              </a:rPr>
              <a:t>Définissez votre environnement (voir atelier « Look &amp; </a:t>
            </a:r>
            <a:r>
              <a:rPr lang="fr-CA" dirty="0" err="1" smtClean="0">
                <a:solidFill>
                  <a:srgbClr val="FFFFFF"/>
                </a:solidFill>
              </a:rPr>
              <a:t>Feel</a:t>
            </a:r>
            <a:r>
              <a:rPr lang="fr-CA" dirty="0" smtClean="0">
                <a:solidFill>
                  <a:srgbClr val="FFFFFF"/>
                </a:solidFill>
              </a:rPr>
              <a:t> »),</a:t>
            </a:r>
          </a:p>
          <a:p>
            <a:pPr marL="692150" lvl="1" indent="-342900">
              <a:lnSpc>
                <a:spcPct val="150000"/>
              </a:lnSpc>
              <a:spcBef>
                <a:spcPts val="1200"/>
              </a:spcBef>
              <a:buFont typeface="+mj-lt"/>
              <a:buAutoNum type="arabicPeriod"/>
            </a:pPr>
            <a:r>
              <a:rPr lang="fr-CA" dirty="0" smtClean="0">
                <a:solidFill>
                  <a:srgbClr val="FFFFFF"/>
                </a:solidFill>
              </a:rPr>
              <a:t>Créez un habitant (personnage joueur)</a:t>
            </a:r>
            <a:r>
              <a:rPr lang="en-US" dirty="0" smtClean="0">
                <a:solidFill>
                  <a:srgbClr val="FFFFFF"/>
                </a:solidFill>
              </a:rPr>
              <a:t>, </a:t>
            </a:r>
            <a:endParaRPr lang="fr-CA" dirty="0" smtClean="0">
              <a:solidFill>
                <a:srgbClr val="FFFFFF"/>
              </a:solidFill>
            </a:endParaRPr>
          </a:p>
          <a:p>
            <a:pPr marL="692150" lvl="1" indent="-342900">
              <a:lnSpc>
                <a:spcPct val="150000"/>
              </a:lnSpc>
              <a:spcBef>
                <a:spcPts val="1200"/>
              </a:spcBef>
              <a:buFont typeface="+mj-lt"/>
              <a:buAutoNum type="arabicPeriod"/>
            </a:pPr>
            <a:r>
              <a:rPr lang="fr-CA" dirty="0" smtClean="0">
                <a:solidFill>
                  <a:srgbClr val="FFFFFF"/>
                </a:solidFill>
              </a:rPr>
              <a:t>Créez trois (3) créatures habitant votre environnement,</a:t>
            </a:r>
          </a:p>
          <a:p>
            <a:pPr marL="692150" lvl="1" indent="-342900">
              <a:lnSpc>
                <a:spcPct val="150000"/>
              </a:lnSpc>
              <a:spcBef>
                <a:spcPts val="1200"/>
              </a:spcBef>
              <a:buFont typeface="+mj-lt"/>
              <a:buAutoNum type="arabicPeriod"/>
            </a:pPr>
            <a:r>
              <a:rPr lang="fr-CA" dirty="0" smtClean="0">
                <a:solidFill>
                  <a:srgbClr val="FFFFFF"/>
                </a:solidFill>
              </a:rPr>
              <a:t>Pour chacun des points précédents, appuyez vos concept par des images de références et des références sonore…</a:t>
            </a:r>
          </a:p>
          <a:p>
            <a:pPr marL="692150" lvl="1" indent="-342900">
              <a:lnSpc>
                <a:spcPct val="150000"/>
              </a:lnSpc>
              <a:spcBef>
                <a:spcPts val="1200"/>
              </a:spcBef>
              <a:buFont typeface="+mj-lt"/>
              <a:buAutoNum type="arabicPeriod"/>
            </a:pPr>
            <a:endParaRPr lang="fr-CA" dirty="0" smtClean="0">
              <a:solidFill>
                <a:srgbClr val="FFFFFF"/>
              </a:solidFill>
            </a:endParaRPr>
          </a:p>
          <a:p>
            <a:pPr marL="698500" lvl="2" indent="0">
              <a:lnSpc>
                <a:spcPct val="150000"/>
              </a:lnSpc>
              <a:spcBef>
                <a:spcPts val="1200"/>
              </a:spcBef>
              <a:buNone/>
            </a:pPr>
            <a:endParaRPr lang="fr-CA" dirty="0" smtClean="0">
              <a:solidFill>
                <a:srgbClr val="FFFFFF"/>
              </a:solidFill>
            </a:endParaRPr>
          </a:p>
          <a:p>
            <a:pPr marL="1041400" lvl="2" indent="-342900">
              <a:lnSpc>
                <a:spcPct val="150000"/>
              </a:lnSpc>
              <a:spcBef>
                <a:spcPts val="1200"/>
              </a:spcBef>
              <a:buFont typeface="+mj-lt"/>
              <a:buAutoNum type="arabicPeriod"/>
            </a:pPr>
            <a:endParaRPr lang="fr-CA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7475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98529" y="-98537"/>
            <a:ext cx="9327373" cy="7116662"/>
          </a:xfrm>
          <a:prstGeom prst="rect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947564" y="1038893"/>
            <a:ext cx="7462789" cy="4773260"/>
          </a:xfrm>
        </p:spPr>
        <p:txBody>
          <a:bodyPr>
            <a:noAutofit/>
          </a:bodyPr>
          <a:lstStyle/>
          <a:p>
            <a:pPr marL="349250" lvl="1" indent="0">
              <a:buNone/>
            </a:pPr>
            <a:r>
              <a:rPr lang="fr-CA" sz="2400" b="1" dirty="0" smtClean="0">
                <a:solidFill>
                  <a:srgbClr val="FFFFFF"/>
                </a:solidFill>
              </a:rPr>
              <a:t>Faire la description d’un personnage/habitant:</a:t>
            </a:r>
            <a:endParaRPr lang="fr-CA" sz="2400" dirty="0">
              <a:solidFill>
                <a:srgbClr val="FFFFFF"/>
              </a:solidFill>
            </a:endParaRPr>
          </a:p>
          <a:p>
            <a:pPr marL="692150" lvl="1" indent="-342900">
              <a:lnSpc>
                <a:spcPct val="150000"/>
              </a:lnSpc>
              <a:spcBef>
                <a:spcPts val="1200"/>
              </a:spcBef>
              <a:buFont typeface="+mj-lt"/>
              <a:buAutoNum type="arabicPeriod"/>
            </a:pPr>
            <a:r>
              <a:rPr lang="fr-CA" dirty="0" smtClean="0">
                <a:solidFill>
                  <a:srgbClr val="FFFFFF"/>
                </a:solidFill>
              </a:rPr>
              <a:t>Trouvez une image de personnage,</a:t>
            </a:r>
          </a:p>
          <a:p>
            <a:pPr marL="692150" lvl="1" indent="-342900">
              <a:lnSpc>
                <a:spcPct val="150000"/>
              </a:lnSpc>
              <a:spcBef>
                <a:spcPts val="1200"/>
              </a:spcBef>
              <a:buFont typeface="+mj-lt"/>
              <a:buAutoNum type="arabicPeriod"/>
            </a:pPr>
            <a:r>
              <a:rPr lang="fr-CA" dirty="0" smtClean="0">
                <a:solidFill>
                  <a:srgbClr val="FFFFFF"/>
                </a:solidFill>
              </a:rPr>
              <a:t>Trouvez lui un nom</a:t>
            </a:r>
            <a:r>
              <a:rPr lang="en-US" dirty="0" smtClean="0">
                <a:solidFill>
                  <a:srgbClr val="FFFFFF"/>
                </a:solidFill>
              </a:rPr>
              <a:t>,</a:t>
            </a:r>
            <a:endParaRPr lang="fr-CA" dirty="0" smtClean="0">
              <a:solidFill>
                <a:srgbClr val="FFFFFF"/>
              </a:solidFill>
            </a:endParaRPr>
          </a:p>
          <a:p>
            <a:pPr marL="692150" lvl="1" indent="-342900">
              <a:lnSpc>
                <a:spcPct val="150000"/>
              </a:lnSpc>
              <a:spcBef>
                <a:spcPts val="1200"/>
              </a:spcBef>
              <a:buFont typeface="+mj-lt"/>
              <a:buAutoNum type="arabicPeriod"/>
            </a:pPr>
            <a:r>
              <a:rPr lang="fr-CA" dirty="0" smtClean="0">
                <a:solidFill>
                  <a:srgbClr val="FFFFFF"/>
                </a:solidFill>
              </a:rPr>
              <a:t>Indiquez son âge, sa race, son sexe.</a:t>
            </a:r>
          </a:p>
          <a:p>
            <a:pPr marL="692150" lvl="1" indent="-342900">
              <a:lnSpc>
                <a:spcPct val="150000"/>
              </a:lnSpc>
              <a:spcBef>
                <a:spcPts val="1200"/>
              </a:spcBef>
              <a:buFont typeface="+mj-lt"/>
              <a:buAutoNum type="arabicPeriod"/>
            </a:pPr>
            <a:r>
              <a:rPr lang="fr-CA" dirty="0" smtClean="0">
                <a:solidFill>
                  <a:srgbClr val="FFFFFF"/>
                </a:solidFill>
              </a:rPr>
              <a:t>Listez ses habiletés, ses forces et faiblesses.</a:t>
            </a:r>
          </a:p>
          <a:p>
            <a:pPr marL="692150" lvl="1" indent="-342900">
              <a:lnSpc>
                <a:spcPct val="150000"/>
              </a:lnSpc>
              <a:spcBef>
                <a:spcPts val="1200"/>
              </a:spcBef>
              <a:buFont typeface="+mj-lt"/>
              <a:buAutoNum type="arabicPeriod"/>
            </a:pPr>
            <a:r>
              <a:rPr lang="fr-CA" dirty="0" smtClean="0">
                <a:solidFill>
                  <a:srgbClr val="FFFFFF"/>
                </a:solidFill>
              </a:rPr>
              <a:t>En quelques ligne, définissez sa personnalité,</a:t>
            </a:r>
          </a:p>
          <a:p>
            <a:pPr marL="692150" lvl="1" indent="-342900">
              <a:lnSpc>
                <a:spcPct val="150000"/>
              </a:lnSpc>
              <a:spcBef>
                <a:spcPts val="1200"/>
              </a:spcBef>
              <a:buFont typeface="+mj-lt"/>
              <a:buAutoNum type="arabicPeriod"/>
            </a:pPr>
            <a:r>
              <a:rPr lang="fr-CA" dirty="0" smtClean="0">
                <a:solidFill>
                  <a:srgbClr val="FFFFFF"/>
                </a:solidFill>
              </a:rPr>
              <a:t>Présentez </a:t>
            </a:r>
            <a:r>
              <a:rPr lang="fr-CA" dirty="0">
                <a:solidFill>
                  <a:srgbClr val="FFFFFF"/>
                </a:solidFill>
              </a:rPr>
              <a:t>ses motivations.</a:t>
            </a:r>
            <a:endParaRPr lang="fr-CA" dirty="0" smtClean="0">
              <a:solidFill>
                <a:srgbClr val="FFFFFF"/>
              </a:solidFill>
            </a:endParaRPr>
          </a:p>
          <a:p>
            <a:pPr marL="692150" lvl="1" indent="-342900">
              <a:lnSpc>
                <a:spcPct val="150000"/>
              </a:lnSpc>
              <a:spcBef>
                <a:spcPts val="1200"/>
              </a:spcBef>
              <a:buFont typeface="+mj-lt"/>
              <a:buAutoNum type="arabicPeriod"/>
            </a:pPr>
            <a:r>
              <a:rPr lang="fr-CA" dirty="0" smtClean="0">
                <a:solidFill>
                  <a:srgbClr val="FFFFFF"/>
                </a:solidFill>
              </a:rPr>
              <a:t>Ajoutez quelques informations supplémentaires</a:t>
            </a:r>
            <a:r>
              <a:rPr lang="en-US" dirty="0" smtClean="0">
                <a:solidFill>
                  <a:srgbClr val="FFFFFF"/>
                </a:solidFill>
              </a:rPr>
              <a:t>…</a:t>
            </a:r>
            <a:endParaRPr lang="fr-CA" dirty="0" smtClean="0">
              <a:solidFill>
                <a:srgbClr val="FFFFFF"/>
              </a:solidFill>
            </a:endParaRPr>
          </a:p>
          <a:p>
            <a:pPr marL="692150" lvl="1" indent="-342900">
              <a:lnSpc>
                <a:spcPct val="150000"/>
              </a:lnSpc>
              <a:spcBef>
                <a:spcPts val="1200"/>
              </a:spcBef>
              <a:buFont typeface="+mj-lt"/>
              <a:buAutoNum type="arabicPeriod"/>
            </a:pPr>
            <a:endParaRPr lang="fr-CA" dirty="0" smtClean="0">
              <a:solidFill>
                <a:srgbClr val="FFFFFF"/>
              </a:solidFill>
            </a:endParaRPr>
          </a:p>
          <a:p>
            <a:pPr marL="698500" lvl="2" indent="0">
              <a:lnSpc>
                <a:spcPct val="150000"/>
              </a:lnSpc>
              <a:spcBef>
                <a:spcPts val="1200"/>
              </a:spcBef>
              <a:buNone/>
            </a:pPr>
            <a:endParaRPr lang="fr-CA" dirty="0" smtClean="0">
              <a:solidFill>
                <a:srgbClr val="FFFFFF"/>
              </a:solidFill>
            </a:endParaRPr>
          </a:p>
          <a:p>
            <a:pPr marL="1041400" lvl="2" indent="-342900">
              <a:lnSpc>
                <a:spcPct val="150000"/>
              </a:lnSpc>
              <a:spcBef>
                <a:spcPts val="1200"/>
              </a:spcBef>
              <a:buFont typeface="+mj-lt"/>
              <a:buAutoNum type="arabicPeriod"/>
            </a:pPr>
            <a:endParaRPr lang="fr-CA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8933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9154948" cy="6858000"/>
            <a:chOff x="0" y="0"/>
            <a:chExt cx="9154948" cy="6858000"/>
          </a:xfrm>
        </p:grpSpPr>
        <p:pic>
          <p:nvPicPr>
            <p:cNvPr id="8" name="Picture 7" descr="Torchlight_Wallpaper___Black_by_XsQuargX.jpg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9154948" cy="6858000"/>
            </a:xfrm>
            <a:prstGeom prst="rect">
              <a:avLst/>
            </a:prstGeom>
          </p:spPr>
        </p:pic>
        <p:pic>
          <p:nvPicPr>
            <p:cNvPr id="4" name="Picture 3" descr="Torchlight_Wallpaper___Black_by_XsQuargX.jpg"/>
            <p:cNvPicPr>
              <a:picLocks noChangeAspect="1"/>
            </p:cNvPicPr>
            <p:nvPr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8679"/>
            <a:stretch/>
          </p:blipFill>
          <p:spPr>
            <a:xfrm>
              <a:off x="0" y="0"/>
              <a:ext cx="9144000" cy="5576999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0" y="3711614"/>
              <a:ext cx="9144000" cy="3146386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pic>
          <p:nvPicPr>
            <p:cNvPr id="5" name="Picture 4" descr="torchlight_2_00_lrg.png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25841" y="3592154"/>
              <a:ext cx="4692318" cy="2346160"/>
            </a:xfrm>
            <a:prstGeom prst="rect">
              <a:avLst/>
            </a:prstGeom>
          </p:spPr>
        </p:pic>
      </p:grpSp>
      <p:sp>
        <p:nvSpPr>
          <p:cNvPr id="2" name="TextBox 1"/>
          <p:cNvSpPr txBox="1"/>
          <p:nvPr/>
        </p:nvSpPr>
        <p:spPr>
          <a:xfrm>
            <a:off x="153267" y="-26276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0656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orchlight_Wallpaper___Black_by_XsQuargX.jp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7747" y="-342900"/>
            <a:ext cx="10070443" cy="7543800"/>
          </a:xfrm>
          <a:prstGeom prst="rect">
            <a:avLst/>
          </a:prstGeom>
          <a:solidFill>
            <a:srgbClr val="000000"/>
          </a:solidFill>
        </p:spPr>
      </p:pic>
      <p:sp>
        <p:nvSpPr>
          <p:cNvPr id="2" name="TextBox 1"/>
          <p:cNvSpPr txBox="1"/>
          <p:nvPr/>
        </p:nvSpPr>
        <p:spPr>
          <a:xfrm>
            <a:off x="1412234" y="4883126"/>
            <a:ext cx="6382462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0" dirty="0" smtClean="0">
                <a:solidFill>
                  <a:schemeClr val="bg1"/>
                </a:solidFill>
              </a:rPr>
              <a:t>ENVIRONNEMENTS</a:t>
            </a:r>
          </a:p>
          <a:p>
            <a:pPr algn="ctr"/>
            <a:r>
              <a:rPr lang="en-US" sz="3000" dirty="0" smtClean="0">
                <a:solidFill>
                  <a:schemeClr val="bg1"/>
                </a:solidFill>
              </a:rPr>
              <a:t>DÉCORS ET ACCESSOIRES</a:t>
            </a:r>
            <a:endParaRPr lang="en-US" sz="3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2759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orchlight_Wallpaper___Black_by_XsQuargX.jp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7747" y="-342900"/>
            <a:ext cx="10070443" cy="7543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14"/>
          <a:stretch/>
        </p:blipFill>
        <p:spPr>
          <a:xfrm>
            <a:off x="411907" y="1045841"/>
            <a:ext cx="8379035" cy="476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992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orchlight_Wallpaper___Black_by_XsQuargX.jp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7747" y="-342900"/>
            <a:ext cx="10070443" cy="7543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77" r="961"/>
          <a:stretch/>
        </p:blipFill>
        <p:spPr>
          <a:xfrm>
            <a:off x="278552" y="1718947"/>
            <a:ext cx="8586896" cy="3497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973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orchlight_Wallpaper___Black_by_XsQuargX.jp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7747" y="-342900"/>
            <a:ext cx="10070443" cy="7543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47" b="2063"/>
          <a:stretch/>
        </p:blipFill>
        <p:spPr>
          <a:xfrm>
            <a:off x="236886" y="1729899"/>
            <a:ext cx="8670229" cy="3580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813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orchlight_Wallpaper___Black_by_XsQuargX.jp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7200" y="-342900"/>
            <a:ext cx="10058400" cy="7543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886" y="1493085"/>
            <a:ext cx="8670229" cy="3739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161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orchlight_Wallpaper___Black_by_XsQuargX.jp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7200" y="-342900"/>
            <a:ext cx="10058400" cy="7543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71" y="1310635"/>
            <a:ext cx="8473458" cy="4236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053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oddworld_fan_art_by_ichimokuren10-d4ifga5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3915988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900420" y="4031638"/>
            <a:ext cx="7964180" cy="2711552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vert="horz" lIns="292608" tIns="91440" rIns="274320" bIns="91440" rtlCol="0" anchor="t" anchorCtr="0">
            <a:normAutofit/>
          </a:bodyPr>
          <a:lstStyle>
            <a:lvl1pPr marL="0" indent="0" algn="l" defTabSz="914400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 pitchFamily="18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Wingdings 2" pitchFamily="18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Wingdings 2" pitchFamily="18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None/>
              <a:defRPr lang="en-US"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None/>
              <a:defRPr lang="en-US"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None/>
              <a:defRPr lang="en-US"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None/>
              <a:defRPr lang="en-US"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CA" sz="2000" dirty="0" smtClean="0"/>
              <a:t>Les </a:t>
            </a:r>
            <a:r>
              <a:rPr lang="fr-CA" sz="2000" b="1" dirty="0" smtClean="0"/>
              <a:t>habitants</a:t>
            </a:r>
            <a:endParaRPr lang="fr-CA" sz="2000" dirty="0"/>
          </a:p>
          <a:p>
            <a:r>
              <a:rPr lang="fr-CA" dirty="0" smtClean="0"/>
              <a:t>Représentent toutes entités « intelligentes » qui peuplent le jeu/niveau.</a:t>
            </a:r>
          </a:p>
          <a:p>
            <a:pPr marL="285750" indent="-285750">
              <a:buFont typeface="Arial"/>
              <a:buChar char="•"/>
            </a:pPr>
            <a:r>
              <a:rPr lang="fr-CA" dirty="0" smtClean="0"/>
              <a:t>Avatar du joueur</a:t>
            </a:r>
          </a:p>
          <a:p>
            <a:pPr marL="285750" indent="-285750">
              <a:buFont typeface="Arial"/>
              <a:buChar char="•"/>
            </a:pPr>
            <a:r>
              <a:rPr lang="fr-CA" dirty="0" err="1" smtClean="0"/>
              <a:t>NPCs</a:t>
            </a:r>
            <a:endParaRPr lang="fr-CA" dirty="0"/>
          </a:p>
          <a:p>
            <a:pPr marL="285750" indent="-285750">
              <a:buFont typeface="Arial"/>
              <a:buChar char="•"/>
            </a:pPr>
            <a:r>
              <a:rPr lang="fr-CA" dirty="0" smtClean="0"/>
              <a:t>Figurants (interactifs ou non)</a:t>
            </a:r>
          </a:p>
          <a:p>
            <a:pPr marL="285750" indent="-285750">
              <a:buFont typeface="Arial"/>
              <a:buChar char="•"/>
            </a:pPr>
            <a:r>
              <a:rPr lang="fr-CA" dirty="0" smtClean="0"/>
              <a:t>Ennemis</a:t>
            </a:r>
          </a:p>
          <a:p>
            <a:pPr marL="285750" indent="-285750">
              <a:buFont typeface="Arial"/>
              <a:buChar char="•"/>
            </a:pPr>
            <a:r>
              <a:rPr lang="fr-CA" dirty="0" smtClean="0"/>
              <a:t>Boss</a:t>
            </a:r>
          </a:p>
        </p:txBody>
      </p:sp>
    </p:spTree>
    <p:extLst>
      <p:ext uri="{BB962C8B-B14F-4D97-AF65-F5344CB8AC3E}">
        <p14:creationId xmlns:p14="http://schemas.microsoft.com/office/powerpoint/2010/main" val="3733534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Torchlight_Wallpaper___Black_by_XsQuargX.jp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7200" y="-342900"/>
            <a:ext cx="10058400" cy="75438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94114" y="459846"/>
            <a:ext cx="8331140" cy="594515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637" y="792040"/>
            <a:ext cx="8312727" cy="3039341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637" y="4493215"/>
            <a:ext cx="8312727" cy="1657350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282173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orchlight_Wallpaper___Black_by_XsQuargX.jp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7200" y="-342900"/>
            <a:ext cx="10058400" cy="7543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71" y="908147"/>
            <a:ext cx="8473458" cy="5041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339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orchlight_Wallpaper___Black_by_XsQuargX.jp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7200" y="-342900"/>
            <a:ext cx="10058400" cy="7543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638" y="1099401"/>
            <a:ext cx="8312727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86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orchlight_Wallpaper___Black_by_XsQuargX.jp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7200" y="-342900"/>
            <a:ext cx="10058400" cy="7543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321" y="327502"/>
            <a:ext cx="8337359" cy="6202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943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orchlight_Wallpaper___Black_by_XsQuargX.jp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7200" y="-342900"/>
            <a:ext cx="10058400" cy="7543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0235" y="505155"/>
            <a:ext cx="5383530" cy="5847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981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orchlight_Wallpaper___Black_by_XsQuargX.jp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7200" y="-342900"/>
            <a:ext cx="10058400" cy="7543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236" y="257015"/>
            <a:ext cx="5587529" cy="6343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721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orchlight_Wallpaper___Black_by_XsQuargX.jp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7200" y="-342900"/>
            <a:ext cx="10058400" cy="7543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428" y="747343"/>
            <a:ext cx="7703144" cy="5363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468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orchlight_Wallpaper___Black_by_XsQuargX.jp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7200" y="-342900"/>
            <a:ext cx="10058400" cy="75438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86110" y="208026"/>
            <a:ext cx="8747148" cy="620792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MF_Human-Graveyard-Props.jp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428" y="491500"/>
            <a:ext cx="7703144" cy="338456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428" y="4342773"/>
            <a:ext cx="7703145" cy="2017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453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orchlight_Wallpaper___Black_by_XsQuargX.jp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7200" y="-342900"/>
            <a:ext cx="10058400" cy="7543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67218"/>
            <a:ext cx="9144000" cy="3700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897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orchlight_Wallpaper___Black_by_XsQuargX.jp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7200" y="-342900"/>
            <a:ext cx="10058400" cy="7543800"/>
          </a:xfrm>
          <a:prstGeom prst="rect">
            <a:avLst/>
          </a:prstGeom>
        </p:spPr>
      </p:pic>
      <p:pic>
        <p:nvPicPr>
          <p:cNvPr id="5" name="Picture 4" descr="CmPf2Ze.jp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637" y="1379330"/>
            <a:ext cx="8312727" cy="4156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713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4424" y="906462"/>
            <a:ext cx="7610476" cy="5278438"/>
          </a:xfrm>
        </p:spPr>
        <p:txBody>
          <a:bodyPr>
            <a:normAutofit/>
          </a:bodyPr>
          <a:lstStyle/>
          <a:p>
            <a:pPr marL="342900" lvl="1" indent="-342900">
              <a:spcBef>
                <a:spcPts val="2000"/>
              </a:spcBef>
              <a:buClr>
                <a:schemeClr val="accent1"/>
              </a:buClr>
            </a:pPr>
            <a:r>
              <a:rPr lang="fr-CA" sz="2000" dirty="0" smtClean="0"/>
              <a:t>La </a:t>
            </a:r>
            <a:r>
              <a:rPr lang="fr-CA" sz="2000" b="1" dirty="0" smtClean="0"/>
              <a:t>Faune</a:t>
            </a:r>
          </a:p>
          <a:p>
            <a:pPr marL="1149350" lvl="2" indent="-457200"/>
            <a:r>
              <a:rPr lang="fr-CA" dirty="0" smtClean="0"/>
              <a:t>Animaux</a:t>
            </a:r>
          </a:p>
          <a:p>
            <a:pPr marL="1149350" lvl="2" indent="-457200"/>
            <a:r>
              <a:rPr lang="en-US" dirty="0" smtClean="0"/>
              <a:t>M</a:t>
            </a:r>
            <a:r>
              <a:rPr lang="fr-CA" dirty="0" smtClean="0"/>
              <a:t>ais aussi</a:t>
            </a:r>
          </a:p>
          <a:p>
            <a:pPr marL="1485900" lvl="3" indent="-457200"/>
            <a:r>
              <a:rPr lang="fr-CA" dirty="0" smtClean="0"/>
              <a:t>Dinosaures </a:t>
            </a:r>
          </a:p>
          <a:p>
            <a:pPr marL="1485900" lvl="3" indent="-457200"/>
            <a:r>
              <a:rPr lang="fr-CA" dirty="0" smtClean="0"/>
              <a:t>Créatures mythologique, mythique, imaginaire</a:t>
            </a:r>
            <a:r>
              <a:rPr lang="en-US" dirty="0" smtClean="0"/>
              <a:t>…</a:t>
            </a:r>
            <a:endParaRPr lang="fr-CA" dirty="0" smtClean="0"/>
          </a:p>
          <a:p>
            <a:pPr marL="342900" lvl="1" indent="-342900">
              <a:spcBef>
                <a:spcPts val="2000"/>
              </a:spcBef>
              <a:buClr>
                <a:schemeClr val="accent1"/>
              </a:buClr>
            </a:pPr>
            <a:r>
              <a:rPr lang="fr-CA" sz="2000" dirty="0" smtClean="0"/>
              <a:t>En fait</a:t>
            </a:r>
            <a:r>
              <a:rPr lang="en-US" sz="2000" dirty="0" smtClean="0"/>
              <a:t>…</a:t>
            </a:r>
            <a:endParaRPr lang="fr-CA" sz="2000" b="1" dirty="0"/>
          </a:p>
          <a:p>
            <a:pPr marL="1149350" lvl="2" indent="-457200"/>
            <a:r>
              <a:rPr lang="fr-CA" dirty="0" smtClean="0"/>
              <a:t>Tout ce qui vit sur et en dessous du sol</a:t>
            </a:r>
            <a:endParaRPr lang="fr-CA" dirty="0"/>
          </a:p>
          <a:p>
            <a:pPr marL="1149350" lvl="2" indent="-457200"/>
            <a:r>
              <a:rPr lang="fr-CA" dirty="0" smtClean="0"/>
              <a:t>Tout ce qui nage </a:t>
            </a:r>
            <a:endParaRPr lang="fr-CA" dirty="0"/>
          </a:p>
          <a:p>
            <a:pPr marL="1149350" lvl="2" indent="-457200"/>
            <a:r>
              <a:rPr lang="fr-CA" dirty="0" smtClean="0"/>
              <a:t>Tout ce qui vole</a:t>
            </a:r>
          </a:p>
          <a:p>
            <a:pPr marL="1149350" lvl="2" indent="-457200"/>
            <a:r>
              <a:rPr lang="fr-CA" dirty="0" smtClean="0"/>
              <a:t>Tout ce qui n’est pas « « intelligent » »</a:t>
            </a:r>
          </a:p>
          <a:p>
            <a:pPr marL="692150" lvl="2" indent="0">
              <a:buNone/>
            </a:pPr>
            <a:endParaRPr lang="fr-CA" dirty="0" smtClean="0"/>
          </a:p>
          <a:p>
            <a:pPr marL="800100" lvl="1" indent="-457200"/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4001240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orchlight_Wallpaper___Black_by_XsQuargX.jp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7200" y="-342900"/>
            <a:ext cx="10058400" cy="7543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321" y="1344660"/>
            <a:ext cx="8337359" cy="4168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050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orchlight_Wallpaper___Black_by_XsQuargX.jp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7747" y="-342900"/>
            <a:ext cx="10070443" cy="7543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23" b="1697"/>
          <a:stretch/>
        </p:blipFill>
        <p:spPr>
          <a:xfrm>
            <a:off x="416134" y="1357433"/>
            <a:ext cx="8322680" cy="4588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783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orchlight_Wallpaper___Black_by_XsQuargX.jp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7200" y="-342900"/>
            <a:ext cx="10058400" cy="75438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637" y="539104"/>
            <a:ext cx="8312727" cy="5779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417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orchlight_Wallpaper___Black_by_XsQuargX.jp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7200" y="-342900"/>
            <a:ext cx="10058400" cy="75438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637" y="1184564"/>
            <a:ext cx="8312727" cy="4488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97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orchlight_Wallpaper___Black_by_XsQuargX.jp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7200" y="-342900"/>
            <a:ext cx="10058400" cy="75438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412234" y="4883126"/>
            <a:ext cx="6382462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0" dirty="0" smtClean="0">
                <a:solidFill>
                  <a:schemeClr val="bg1"/>
                </a:solidFill>
              </a:rPr>
              <a:t>PERSONNAGES</a:t>
            </a:r>
          </a:p>
          <a:p>
            <a:pPr algn="ctr"/>
            <a:r>
              <a:rPr lang="en-US" sz="3000" dirty="0" smtClean="0">
                <a:solidFill>
                  <a:schemeClr val="bg1"/>
                </a:solidFill>
              </a:rPr>
              <a:t>CRÉATURES ET MONSTRES</a:t>
            </a:r>
            <a:endParaRPr lang="en-US" sz="3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7052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orchlight_Wallpaper___Black_by_XsQuargX.jp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7200" y="-342900"/>
            <a:ext cx="10058400" cy="7543800"/>
          </a:xfrm>
          <a:prstGeom prst="rect">
            <a:avLst/>
          </a:prstGeom>
        </p:spPr>
      </p:pic>
      <p:pic>
        <p:nvPicPr>
          <p:cNvPr id="6" name="Picture 5" descr="MF_T1_cloth-heavy.jpg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33" b="7353"/>
          <a:stretch/>
        </p:blipFill>
        <p:spPr>
          <a:xfrm>
            <a:off x="720428" y="622744"/>
            <a:ext cx="7703144" cy="5612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440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orchlight_Wallpaper___Black_by_XsQuargX.jp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7200" y="-342900"/>
            <a:ext cx="10058400" cy="7543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428" y="804779"/>
            <a:ext cx="7703144" cy="5248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072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orchlight_Wallpaper___Black_by_XsQuargX.jp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7200" y="-342900"/>
            <a:ext cx="10058400" cy="7543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428" y="1454427"/>
            <a:ext cx="7703144" cy="3949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550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orchlight_Wallpaper___Black_by_XsQuargX.jp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7200" y="-342900"/>
            <a:ext cx="10058400" cy="7543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428" y="1577166"/>
            <a:ext cx="7703144" cy="3703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374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orchlight_Wallpaper___Black_by_XsQuargX.jp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7200" y="-342900"/>
            <a:ext cx="10058400" cy="7543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117" y="342120"/>
            <a:ext cx="6995766" cy="6173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251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54740" y="-54743"/>
            <a:ext cx="9228844" cy="693464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89" y="330109"/>
            <a:ext cx="8859290" cy="6203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565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orchlight_Wallpaper___Black_by_XsQuargX.jp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7200" y="-342900"/>
            <a:ext cx="10058400" cy="75438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8116" y="595116"/>
            <a:ext cx="5667768" cy="5667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48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orchlight_Wallpaper___Black_by_XsQuargX.jp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7200" y="-342900"/>
            <a:ext cx="10058400" cy="7543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0582" y="342118"/>
            <a:ext cx="6042835" cy="6173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564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orchlight_Wallpaper___Black_by_XsQuargX.jp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7200" y="-342900"/>
            <a:ext cx="10058400" cy="75438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953" y="311728"/>
            <a:ext cx="8030095" cy="6234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405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orchlight_Wallpaper___Black_by_XsQuargX.jp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7200" y="-342900"/>
            <a:ext cx="10058400" cy="75438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953" y="311728"/>
            <a:ext cx="8030095" cy="6234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887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orchlight_Wallpaper___Black_by_XsQuargX.jp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7200" y="-342900"/>
            <a:ext cx="10058400" cy="7543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71" y="1443033"/>
            <a:ext cx="8473458" cy="3971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249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orchlight_Wallpaper___Black_by_XsQuargX.jp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7200" y="-342900"/>
            <a:ext cx="10058400" cy="7543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637" y="1462139"/>
            <a:ext cx="8312727" cy="4019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413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orchlight_Wallpaper___Black_by_XsQuargX.jp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7200" y="-342900"/>
            <a:ext cx="10058400" cy="7543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71" y="701606"/>
            <a:ext cx="8473458" cy="5454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788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orchlight_Wallpaper___Black_by_XsQuargX.jp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7200" y="-342900"/>
            <a:ext cx="10058400" cy="7543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71" y="945218"/>
            <a:ext cx="8473458" cy="4967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740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orchlight_Wallpaper___Black_by_XsQuargX.jp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7200" y="-342900"/>
            <a:ext cx="10058400" cy="7543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4446" y="428867"/>
            <a:ext cx="6475107" cy="6000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28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orchlight_Wallpaper___Black_by_XsQuargX.jp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7200" y="-342900"/>
            <a:ext cx="10058400" cy="7543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428" y="1638019"/>
            <a:ext cx="7703144" cy="3581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048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4424" y="930960"/>
            <a:ext cx="7610476" cy="5374370"/>
          </a:xfrm>
        </p:spPr>
        <p:txBody>
          <a:bodyPr>
            <a:normAutofit/>
          </a:bodyPr>
          <a:lstStyle/>
          <a:p>
            <a:r>
              <a:rPr lang="fr-CA" dirty="0" smtClean="0"/>
              <a:t>La </a:t>
            </a:r>
            <a:r>
              <a:rPr lang="fr-CA" b="1" dirty="0" smtClean="0"/>
              <a:t>Flore</a:t>
            </a:r>
            <a:r>
              <a:rPr lang="fr-CA" dirty="0" smtClean="0"/>
              <a:t> environnante :</a:t>
            </a:r>
          </a:p>
          <a:p>
            <a:pPr marL="800100" lvl="1" indent="-457200"/>
            <a:r>
              <a:rPr lang="fr-CA" dirty="0" smtClean="0"/>
              <a:t>Végétation </a:t>
            </a:r>
          </a:p>
          <a:p>
            <a:pPr marL="1149350" lvl="2" indent="-457200"/>
            <a:r>
              <a:rPr lang="fr-CA" dirty="0" smtClean="0"/>
              <a:t>Arbres</a:t>
            </a:r>
          </a:p>
          <a:p>
            <a:pPr marL="1149350" lvl="2" indent="-457200"/>
            <a:r>
              <a:rPr lang="fr-CA" dirty="0" smtClean="0"/>
              <a:t>Arbustes</a:t>
            </a:r>
          </a:p>
          <a:p>
            <a:pPr marL="1149350" lvl="2" indent="-457200"/>
            <a:r>
              <a:rPr lang="fr-CA" dirty="0" smtClean="0"/>
              <a:t>Plantes</a:t>
            </a:r>
            <a:endParaRPr lang="fr-CA" dirty="0"/>
          </a:p>
          <a:p>
            <a:pPr marL="1149350" lvl="2" indent="-457200"/>
            <a:r>
              <a:rPr lang="fr-CA" dirty="0" err="1" smtClean="0"/>
              <a:t>Etc</a:t>
            </a:r>
            <a:endParaRPr lang="fr-CA" dirty="0" smtClean="0"/>
          </a:p>
          <a:p>
            <a:pPr marL="342900" lvl="1" indent="-342900">
              <a:spcBef>
                <a:spcPts val="2000"/>
              </a:spcBef>
              <a:buClr>
                <a:schemeClr val="accent1"/>
              </a:buClr>
            </a:pPr>
            <a:r>
              <a:rPr lang="fr-CA" sz="2000" dirty="0" smtClean="0"/>
              <a:t>Encore une fois</a:t>
            </a:r>
            <a:r>
              <a:rPr lang="en-US" sz="2000" dirty="0" smtClean="0"/>
              <a:t>…</a:t>
            </a:r>
            <a:endParaRPr lang="fr-CA" sz="2000" b="1" dirty="0"/>
          </a:p>
          <a:p>
            <a:pPr marL="1149350" lvl="2" indent="-457200"/>
            <a:r>
              <a:rPr lang="fr-CA" dirty="0"/>
              <a:t>Tout ce qui </a:t>
            </a:r>
            <a:r>
              <a:rPr lang="fr-CA" dirty="0" smtClean="0"/>
              <a:t>pousse </a:t>
            </a:r>
            <a:r>
              <a:rPr lang="fr-CA" dirty="0"/>
              <a:t>sur et en dessous du sol</a:t>
            </a:r>
          </a:p>
          <a:p>
            <a:pPr marL="1149350" lvl="2" indent="-457200"/>
            <a:r>
              <a:rPr lang="fr-CA" dirty="0"/>
              <a:t>Tout ce qui </a:t>
            </a:r>
            <a:r>
              <a:rPr lang="fr-CA" dirty="0" smtClean="0"/>
              <a:t>pousse en dessous de l’eau </a:t>
            </a:r>
            <a:endParaRPr lang="fr-CA" dirty="0"/>
          </a:p>
          <a:p>
            <a:pPr marL="1149350" lvl="2" indent="-457200"/>
            <a:r>
              <a:rPr lang="fr-CA" dirty="0"/>
              <a:t>Tout ce qui n’est pas « « </a:t>
            </a:r>
            <a:r>
              <a:rPr lang="fr-CA" dirty="0" smtClean="0"/>
              <a:t>conscient</a:t>
            </a:r>
            <a:r>
              <a:rPr lang="fr-CA" dirty="0"/>
              <a:t> » »</a:t>
            </a:r>
          </a:p>
          <a:p>
            <a:pPr marL="1149350" lvl="2" indent="-457200"/>
            <a:endParaRPr lang="fr-CA" dirty="0" smtClean="0"/>
          </a:p>
        </p:txBody>
      </p:sp>
    </p:spTree>
    <p:extLst>
      <p:ext uri="{BB962C8B-B14F-4D97-AF65-F5344CB8AC3E}">
        <p14:creationId xmlns:p14="http://schemas.microsoft.com/office/powerpoint/2010/main" val="1356818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orchlight_Wallpaper___Black_by_XsQuargX.jp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7200" y="-342900"/>
            <a:ext cx="10058400" cy="7543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634" y="625478"/>
            <a:ext cx="6806732" cy="5607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710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orchlight_Wallpaper___Black_by_XsQuargX.jp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7200" y="-342900"/>
            <a:ext cx="10058400" cy="75438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412234" y="4883126"/>
            <a:ext cx="6382462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0" dirty="0" smtClean="0">
                <a:solidFill>
                  <a:schemeClr val="bg1"/>
                </a:solidFill>
              </a:rPr>
              <a:t>INTERFACE UTILISATEUR </a:t>
            </a:r>
            <a:r>
              <a:rPr lang="en-US" sz="3000" dirty="0" smtClean="0">
                <a:solidFill>
                  <a:schemeClr val="bg1"/>
                </a:solidFill>
              </a:rPr>
              <a:t>UI (“User Interface”)</a:t>
            </a:r>
          </a:p>
        </p:txBody>
      </p:sp>
    </p:spTree>
    <p:extLst>
      <p:ext uri="{BB962C8B-B14F-4D97-AF65-F5344CB8AC3E}">
        <p14:creationId xmlns:p14="http://schemas.microsoft.com/office/powerpoint/2010/main" val="3095501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orchlight_Wallpaper___Black_by_XsQuargX.jp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7200" y="-342900"/>
            <a:ext cx="10058400" cy="7543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71" y="781045"/>
            <a:ext cx="8473458" cy="5295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180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orchlight_Wallpaper___Black_by_XsQuargX.jp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7200" y="-342900"/>
            <a:ext cx="10058400" cy="7543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71" y="781045"/>
            <a:ext cx="8473458" cy="5295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627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orchlight_Wallpaper___Black_by_XsQuargX.jp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7200" y="-342900"/>
            <a:ext cx="10058400" cy="7543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71" y="1110370"/>
            <a:ext cx="8473458" cy="4637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165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orchlight_Wallpaper___Black_by_XsQuargX.jp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7200" y="-342900"/>
            <a:ext cx="10058400" cy="75438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0" y="4883126"/>
            <a:ext cx="9144000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0" dirty="0" smtClean="0">
                <a:solidFill>
                  <a:schemeClr val="bg1"/>
                </a:solidFill>
              </a:rPr>
              <a:t>RÉFÉRENCES LEVEL DESIGN</a:t>
            </a:r>
          </a:p>
          <a:p>
            <a:pPr algn="ctr"/>
            <a:r>
              <a:rPr lang="en-US" sz="3000" dirty="0" smtClean="0">
                <a:solidFill>
                  <a:schemeClr val="bg1"/>
                </a:solidFill>
              </a:rPr>
              <a:t>DESTINÉ AUX LEVEL ARTISTS</a:t>
            </a:r>
          </a:p>
        </p:txBody>
      </p:sp>
    </p:spTree>
    <p:extLst>
      <p:ext uri="{BB962C8B-B14F-4D97-AF65-F5344CB8AC3E}">
        <p14:creationId xmlns:p14="http://schemas.microsoft.com/office/powerpoint/2010/main" val="1992733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orchlight_Wallpaper___Black_by_XsQuargX.jp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7200" y="-342900"/>
            <a:ext cx="10058400" cy="7543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71" y="490009"/>
            <a:ext cx="8473458" cy="5877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937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orchlight_Wallpaper___Black_by_XsQuargX.jp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7200" y="-342900"/>
            <a:ext cx="10058400" cy="75438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0" y="4883126"/>
            <a:ext cx="9144000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0" dirty="0" smtClean="0">
                <a:solidFill>
                  <a:schemeClr val="bg1"/>
                </a:solidFill>
              </a:rPr>
              <a:t>STORYBOARD</a:t>
            </a:r>
          </a:p>
          <a:p>
            <a:pPr algn="ctr"/>
            <a:r>
              <a:rPr lang="en-US" sz="3000" dirty="0" smtClean="0">
                <a:solidFill>
                  <a:schemeClr val="bg1"/>
                </a:solidFill>
              </a:rPr>
              <a:t>CUTSCENES ET CINEMATIQUES</a:t>
            </a:r>
          </a:p>
        </p:txBody>
      </p:sp>
    </p:spTree>
    <p:extLst>
      <p:ext uri="{BB962C8B-B14F-4D97-AF65-F5344CB8AC3E}">
        <p14:creationId xmlns:p14="http://schemas.microsoft.com/office/powerpoint/2010/main" val="613635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orchlight_Wallpaper___Black_by_XsQuargX.jp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7200" y="-342900"/>
            <a:ext cx="10058400" cy="75438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975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orchlight_Wallpaper___Black_by_XsQuargX.jp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7200" y="-342900"/>
            <a:ext cx="10058400" cy="75438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40633"/>
            <a:ext cx="9144000" cy="4976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449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54740" y="-54743"/>
            <a:ext cx="9228844" cy="693464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plant_sketches_0006___trees_by_chromatinker-d6jdls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00" y="927100"/>
            <a:ext cx="9144000" cy="4924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385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Torchlight_Wallpaper___Black_by_XsQuargX.jp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54948" cy="6858000"/>
          </a:xfrm>
          <a:prstGeom prst="rect">
            <a:avLst/>
          </a:prstGeom>
        </p:spPr>
      </p:pic>
      <p:pic>
        <p:nvPicPr>
          <p:cNvPr id="4" name="Picture 3" descr="Torchlight_Wallpaper___Black_by_XsQuargX.jpg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679"/>
          <a:stretch/>
        </p:blipFill>
        <p:spPr>
          <a:xfrm>
            <a:off x="0" y="0"/>
            <a:ext cx="9144000" cy="557699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3711614"/>
            <a:ext cx="9144000" cy="3146386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4" descr="torchlight_2_00_lrg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5841" y="3592154"/>
            <a:ext cx="4692318" cy="234616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995529" y="5576999"/>
            <a:ext cx="118234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 smtClean="0">
                <a:solidFill>
                  <a:schemeClr val="bg1"/>
                </a:solidFill>
              </a:rPr>
              <a:t>FIN</a:t>
            </a:r>
            <a:endParaRPr lang="en-US" sz="5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049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ours Fred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Perception">
      <a:majorFont>
        <a:latin typeface="Century Gothic"/>
        <a:ea typeface=""/>
        <a:cs typeface=""/>
        <a:font script="Jpan" typeface="メイリオ"/>
      </a:majorFont>
      <a:minorFont>
        <a:latin typeface="Century Gothic"/>
        <a:ea typeface=""/>
        <a:cs typeface=""/>
        <a:font script="Jpan" typeface="メイリオ"/>
      </a:minorFont>
    </a:fontScheme>
    <a:fmtScheme name="Perception">
      <a:fillStyleLst>
        <a:solidFill>
          <a:schemeClr val="phClr"/>
        </a:solidFill>
        <a:solidFill>
          <a:schemeClr val="phClr">
            <a:shade val="90000"/>
          </a:schemeClr>
        </a:solidFill>
        <a:solidFill>
          <a:schemeClr val="phClr">
            <a:shade val="80000"/>
          </a:schemeClr>
        </a:soli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>
              <a:alpha val="8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bliqueTopRight"/>
            <a:lightRig rig="threePt" dir="tl"/>
          </a:scene3d>
          <a:sp3d>
            <a:bevelT w="25400" h="25400"/>
          </a:sp3d>
        </a:effectStyle>
        <a:effectStyle>
          <a:effectLst/>
          <a:scene3d>
            <a:camera prst="perspectiveFront" fov="4200000"/>
            <a:lightRig rig="balanced" dir="tl">
              <a:rot lat="0" lon="0" rev="18600000"/>
            </a:lightRig>
          </a:scene3d>
          <a:sp3d prstMaterial="metal">
            <a:bevelT w="63500" h="50800" prst="angle"/>
          </a:sp3d>
        </a:effectStyle>
      </a:effectStyleLst>
      <a:bgFillStyleLst>
        <a:solidFill>
          <a:schemeClr val="phClr">
            <a:tint val="90000"/>
          </a:schemeClr>
        </a:solidFill>
        <a:solidFill>
          <a:schemeClr val="phClr">
            <a:tint val="50000"/>
          </a:schemeClr>
        </a:solidFill>
        <a:solidFill>
          <a:schemeClr val="phClr">
            <a:shade val="60000"/>
          </a:schemeClr>
        </a:soli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Cours Fred.thmx</Template>
  <TotalTime>1011</TotalTime>
  <Words>957</Words>
  <Application>Microsoft Office PowerPoint</Application>
  <PresentationFormat>Affichage à l'écran (4:3)</PresentationFormat>
  <Paragraphs>208</Paragraphs>
  <Slides>90</Slides>
  <Notes>13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90</vt:i4>
      </vt:variant>
    </vt:vector>
  </HeadingPairs>
  <TitlesOfParts>
    <vt:vector size="95" baseType="lpstr">
      <vt:lpstr>Arial</vt:lpstr>
      <vt:lpstr>Calibri</vt:lpstr>
      <vt:lpstr>Century Gothic</vt:lpstr>
      <vt:lpstr>Wingdings 2</vt:lpstr>
      <vt:lpstr>Cours Fred</vt:lpstr>
      <vt:lpstr>LEVEL DESIGN</vt:lpstr>
      <vt:lpstr>À VOTRE AVIS,  QUE FAUT-IL POUR DONNER VIE À UN ENVIRONNEMENT DE JEU?</vt:lpstr>
      <vt:lpstr>Idéalement, pour donner vie à votre environnement il vous faut…</vt:lpstr>
      <vt:lpstr>LES HABITANTS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La création de personnages</vt:lpstr>
      <vt:lpstr>Principes de base</vt:lpstr>
      <vt:lpstr>Présentation PowerPoint</vt:lpstr>
      <vt:lpstr>Présentation PowerPoint</vt:lpstr>
      <vt:lpstr>Principes de base</vt:lpstr>
      <vt:lpstr>3 traits de personnalités dominants</vt:lpstr>
      <vt:lpstr>Effet de l’utilisation des formes dans la création de personnage</vt:lpstr>
      <vt:lpstr>Principes de base: Les Formes</vt:lpstr>
      <vt:lpstr>La silhouette</vt:lpstr>
      <vt:lpstr>La silhouette: Pourquoi?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Principes de base: Les Couleurs</vt:lpstr>
      <vt:lpstr>Utilisation des couleurs  Héros et vilains</vt:lpstr>
      <vt:lpstr>Les différents types de personnages</vt:lpstr>
      <vt:lpstr>Personnages humoristiques</vt:lpstr>
      <vt:lpstr>Personnage Humoristique</vt:lpstr>
      <vt:lpstr>Personnage héroïque</vt:lpstr>
      <vt:lpstr>Personnage héroïque</vt:lpstr>
      <vt:lpstr>Présentation PowerPoint</vt:lpstr>
      <vt:lpstr>Présentation PowerPoint</vt:lpstr>
      <vt:lpstr>LE BADASS</vt:lpstr>
      <vt:lpstr>Le Badass</vt:lpstr>
      <vt:lpstr>Et maintenant…</vt:lpstr>
      <vt:lpstr>Exercice de pratique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>TRIARTS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Création de personnages</dc:title>
  <dc:creator>Frédéric Émel Carpentier</dc:creator>
  <cp:lastModifiedBy>Gourdeau-Bedard,Philippe</cp:lastModifiedBy>
  <cp:revision>74</cp:revision>
  <dcterms:created xsi:type="dcterms:W3CDTF">2014-06-16T20:22:21Z</dcterms:created>
  <dcterms:modified xsi:type="dcterms:W3CDTF">2018-09-18T20:12:52Z</dcterms:modified>
</cp:coreProperties>
</file>